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67" r:id="rId2"/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5862A-4D7E-4957-9FE8-5EF5A2DFF1CC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97178-33C8-4FDF-A63C-50D8375A69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93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67056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97178-33C8-4FDF-A63C-50D8375A694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70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E82D74-5EE3-420C-B4BA-D9A509EF0BFE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F7CC64-4E72-46E3-BEB5-5E543DB14ED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82D74-5EE3-420C-B4BA-D9A509EF0BFE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F7CC64-4E72-46E3-BEB5-5E543DB14ED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82D74-5EE3-420C-B4BA-D9A509EF0BFE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F7CC64-4E72-46E3-BEB5-5E543DB14ED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82D74-5EE3-420C-B4BA-D9A509EF0BFE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F7CC64-4E72-46E3-BEB5-5E543DB14ED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82D74-5EE3-420C-B4BA-D9A509EF0BFE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F7CC64-4E72-46E3-BEB5-5E543DB14ED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82D74-5EE3-420C-B4BA-D9A509EF0BFE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F7CC64-4E72-46E3-BEB5-5E543DB14ED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82D74-5EE3-420C-B4BA-D9A509EF0BFE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F7CC64-4E72-46E3-BEB5-5E543DB14ED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82D74-5EE3-420C-B4BA-D9A509EF0BFE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F7CC64-4E72-46E3-BEB5-5E543DB14ED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82D74-5EE3-420C-B4BA-D9A509EF0BFE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F7CC64-4E72-46E3-BEB5-5E543DB14ED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4E82D74-5EE3-420C-B4BA-D9A509EF0BFE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F7CC64-4E72-46E3-BEB5-5E543DB14ED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E82D74-5EE3-420C-B4BA-D9A509EF0BFE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F7CC64-4E72-46E3-BEB5-5E543DB14ED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4E82D74-5EE3-420C-B4BA-D9A509EF0BFE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EF7CC64-4E72-46E3-BEB5-5E543DB14ED9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8.wmf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9.wmf"/><Relationship Id="rId7" Type="http://schemas.openxmlformats.org/officeDocument/2006/relationships/oleObject" Target="../embeddings/oleObject2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1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10.png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00166" y="1928802"/>
            <a:ext cx="64294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g-BG" sz="3600" dirty="0"/>
          </a:p>
          <a:p>
            <a:pPr algn="ctr"/>
            <a:endParaRPr lang="bg-BG" dirty="0" smtClean="0"/>
          </a:p>
          <a:p>
            <a:pPr algn="r"/>
            <a:endParaRPr lang="bg-BG" dirty="0" smtClean="0"/>
          </a:p>
          <a:p>
            <a:pPr algn="r"/>
            <a:endParaRPr lang="bg-BG" dirty="0"/>
          </a:p>
          <a:p>
            <a:pPr algn="r"/>
            <a:endParaRPr lang="bg-BG" dirty="0" smtClean="0"/>
          </a:p>
          <a:p>
            <a:pPr algn="r"/>
            <a:endParaRPr lang="bg-BG" dirty="0"/>
          </a:p>
          <a:p>
            <a:pPr algn="r"/>
            <a:endParaRPr lang="bg-BG" dirty="0"/>
          </a:p>
          <a:p>
            <a:pPr algn="r"/>
            <a:r>
              <a:rPr lang="bg-BG" dirty="0" smtClean="0"/>
              <a:t>Антоанета Георгиева</a:t>
            </a:r>
            <a:endParaRPr lang="en-US" dirty="0"/>
          </a:p>
        </p:txBody>
      </p:sp>
      <p:pic>
        <p:nvPicPr>
          <p:cNvPr id="3" name="Картина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2664296" cy="633139"/>
          </a:xfrm>
          <a:prstGeom prst="rect">
            <a:avLst/>
          </a:prstGeom>
        </p:spPr>
      </p:pic>
      <p:pic>
        <p:nvPicPr>
          <p:cNvPr id="4" name="Picture 3" descr="http://www.ioerc.mk/images/logo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86" y="345976"/>
            <a:ext cx="1013098" cy="951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43608" y="1556792"/>
            <a:ext cx="7128792" cy="2160240"/>
          </a:xfrm>
          <a:prstGeom prst="rect">
            <a:avLst/>
          </a:prstGeom>
        </p:spPr>
        <p:txBody>
          <a:bodyPr vert="horz" anchor="b">
            <a:normAutofit fontScale="82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bg-BG" dirty="0" smtClean="0"/>
              <a:t>Тригонометрични функции:</a:t>
            </a:r>
            <a:br>
              <a:rPr lang="bg-BG" dirty="0" smtClean="0"/>
            </a:br>
            <a:r>
              <a:rPr lang="bg-BG" dirty="0" smtClean="0"/>
              <a:t>Дефиниция на </a:t>
            </a:r>
            <a:r>
              <a:rPr lang="en-US" dirty="0" smtClean="0">
                <a:latin typeface="Century Schoolbook" pitchFamily="18" charset="0"/>
              </a:rPr>
              <a:t>sin x</a:t>
            </a:r>
            <a:r>
              <a:rPr lang="en-US" dirty="0" smtClean="0"/>
              <a:t>, </a:t>
            </a:r>
            <a:r>
              <a:rPr lang="en-US" dirty="0" smtClean="0">
                <a:latin typeface="Century Schoolbook" pitchFamily="18" charset="0"/>
              </a:rPr>
              <a:t>cos x, </a:t>
            </a:r>
            <a:r>
              <a:rPr lang="en-US" dirty="0" err="1" smtClean="0">
                <a:latin typeface="Century Schoolbook" pitchFamily="18" charset="0"/>
              </a:rPr>
              <a:t>tg</a:t>
            </a:r>
            <a:r>
              <a:rPr lang="en-US" dirty="0" smtClean="0">
                <a:latin typeface="Century Schoolbook" pitchFamily="18" charset="0"/>
              </a:rPr>
              <a:t> x , </a:t>
            </a:r>
            <a:r>
              <a:rPr lang="en-US" dirty="0" err="1" smtClean="0">
                <a:latin typeface="Century Schoolbook" pitchFamily="18" charset="0"/>
              </a:rPr>
              <a:t>ctg</a:t>
            </a:r>
            <a:r>
              <a:rPr lang="en-US" dirty="0" smtClean="0">
                <a:latin typeface="Century Schoolbook" pitchFamily="18" charset="0"/>
              </a:rPr>
              <a:t> x.</a:t>
            </a:r>
            <a:endParaRPr lang="bg-BG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3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715008" y="1285860"/>
            <a:ext cx="2786082" cy="285752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300000" lon="600000" rev="0"/>
              </a:camera>
              <a:lightRig rig="threePt" dir="t"/>
            </a:scene3d>
          </a:bodyPr>
          <a:lstStyle/>
          <a:p>
            <a:pPr algn="ctr"/>
            <a:endParaRPr lang="bg-BG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500042"/>
            <a:ext cx="3357554" cy="421484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Century Schoolbook" pitchFamily="18" charset="0"/>
              </a:rPr>
              <a:t>Cotg</a:t>
            </a:r>
            <a:r>
              <a:rPr lang="en-US" sz="3200" b="1" dirty="0" smtClean="0">
                <a:latin typeface="Century Schoolbook" pitchFamily="18" charset="0"/>
              </a:rPr>
              <a:t> x</a:t>
            </a:r>
            <a:r>
              <a:rPr lang="bg-BG" sz="3200" b="1" dirty="0" smtClean="0">
                <a:latin typeface="Century Schoolbook" pitchFamily="18" charset="0"/>
              </a:rPr>
              <a:t> </a:t>
            </a:r>
            <a:r>
              <a:rPr lang="bg-BG" sz="3200" dirty="0" smtClean="0"/>
              <a:t>е равен на абсцисата на съответната на </a:t>
            </a:r>
            <a:r>
              <a:rPr lang="en-US" sz="3200" b="1" dirty="0" smtClean="0">
                <a:latin typeface="Century Schoolbook" pitchFamily="18" charset="0"/>
              </a:rPr>
              <a:t>x</a:t>
            </a:r>
            <a:r>
              <a:rPr lang="bg-BG" sz="3200" dirty="0" smtClean="0"/>
              <a:t> точка </a:t>
            </a:r>
            <a:r>
              <a:rPr lang="en-US" sz="3200" b="1" dirty="0" smtClean="0">
                <a:latin typeface="Century Schoolbook" pitchFamily="18" charset="0"/>
              </a:rPr>
              <a:t>N</a:t>
            </a:r>
            <a:r>
              <a:rPr lang="bg-BG" sz="3200" dirty="0" smtClean="0"/>
              <a:t> върху котангесовата ос</a:t>
            </a:r>
            <a:r>
              <a:rPr lang="bg-BG" sz="2400" dirty="0" smtClean="0"/>
              <a:t>.</a:t>
            </a:r>
            <a:endParaRPr lang="bg-BG" sz="2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14678" y="285728"/>
            <a:ext cx="5929322" cy="5572164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All Times New Roman" pitchFamily="18" charset="0"/>
                <a:cs typeface="All Times New Roman" pitchFamily="18" charset="0"/>
              </a:rPr>
              <a:t>                                           </a:t>
            </a:r>
            <a:r>
              <a:rPr lang="en-US" sz="3600" dirty="0" smtClean="0">
                <a:solidFill>
                  <a:srgbClr val="FF0000"/>
                </a:solidFill>
                <a:latin typeface="All Times New Roman" pitchFamily="18" charset="0"/>
                <a:cs typeface="All Times New Roman" pitchFamily="18" charset="0"/>
              </a:rPr>
              <a:t>y</a:t>
            </a:r>
          </a:p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                     </a:t>
            </a:r>
            <a:r>
              <a:rPr lang="en-US" sz="2800" dirty="0" smtClean="0">
                <a:solidFill>
                  <a:srgbClr val="FF0000"/>
                </a:solidFill>
                <a:latin typeface="All Times New Roman" pitchFamily="18" charset="0"/>
                <a:cs typeface="All Times New Roman" pitchFamily="18" charset="0"/>
              </a:rPr>
              <a:t>N</a:t>
            </a:r>
            <a:r>
              <a:rPr lang="en-US" sz="2800" dirty="0" smtClean="0">
                <a:solidFill>
                  <a:schemeClr val="tx1"/>
                </a:solidFill>
              </a:rPr>
              <a:t>           </a:t>
            </a:r>
            <a:r>
              <a:rPr lang="en-US" sz="2800" dirty="0" smtClean="0">
                <a:solidFill>
                  <a:srgbClr val="FF0000"/>
                </a:solidFill>
                <a:latin typeface="All Times New Roman" pitchFamily="18" charset="0"/>
                <a:cs typeface="All Times New Roman" pitchFamily="18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</a:rPr>
              <a:t>                    </a:t>
            </a:r>
            <a:r>
              <a:rPr lang="en-US" sz="2800" dirty="0" smtClean="0">
                <a:solidFill>
                  <a:srgbClr val="FF0000"/>
                </a:solidFill>
                <a:latin typeface="All Times New Roman" pitchFamily="18" charset="0"/>
                <a:cs typeface="All Times New Roman" pitchFamily="18" charset="0"/>
              </a:rPr>
              <a:t>t</a:t>
            </a: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                                                </a:t>
            </a:r>
            <a:endParaRPr lang="en-US" sz="2800" dirty="0" smtClean="0">
              <a:solidFill>
                <a:srgbClr val="FF0000"/>
              </a:solidFill>
              <a:latin typeface="All Times New Roman" pitchFamily="18" charset="0"/>
              <a:cs typeface="All 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                              </a:t>
            </a:r>
            <a:r>
              <a:rPr lang="en-US" sz="2800" dirty="0" smtClean="0">
                <a:solidFill>
                  <a:srgbClr val="FF0000"/>
                </a:solidFill>
                <a:latin typeface="All Times New Roman" pitchFamily="18" charset="0"/>
                <a:cs typeface="All Times New Roman" pitchFamily="18" charset="0"/>
              </a:rPr>
              <a:t>O</a:t>
            </a:r>
            <a:r>
              <a:rPr lang="en-US" sz="2800" dirty="0" smtClean="0">
                <a:solidFill>
                  <a:schemeClr val="tx1"/>
                </a:solidFill>
                <a:latin typeface="All Times New Roman" pitchFamily="18" charset="0"/>
                <a:cs typeface="All Times New Roman" pitchFamily="18" charset="0"/>
              </a:rPr>
              <a:t>                    </a:t>
            </a:r>
            <a:r>
              <a:rPr lang="en-US" sz="3600" dirty="0" smtClean="0">
                <a:solidFill>
                  <a:srgbClr val="FF0000"/>
                </a:solidFill>
                <a:latin typeface="All Times New Roman" pitchFamily="18" charset="0"/>
                <a:cs typeface="All Times New Roman" pitchFamily="18" charset="0"/>
              </a:rPr>
              <a:t>x</a:t>
            </a:r>
            <a:endParaRPr lang="en-US" sz="2800" dirty="0" smtClean="0">
              <a:solidFill>
                <a:srgbClr val="FF0000"/>
              </a:solidFill>
              <a:latin typeface="All Times New Roman" pitchFamily="18" charset="0"/>
              <a:cs typeface="All 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                                            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5400000" flipH="1" flipV="1">
            <a:off x="5036349" y="2750340"/>
            <a:ext cx="407196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357818" y="2714620"/>
            <a:ext cx="35719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214942" y="1285860"/>
            <a:ext cx="37147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>
            <a:off x="6834203" y="2488400"/>
            <a:ext cx="452441" cy="404815"/>
          </a:xfrm>
          <a:custGeom>
            <a:avLst/>
            <a:gdLst>
              <a:gd name="connsiteX0" fmla="*/ 415637 w 415637"/>
              <a:gd name="connsiteY0" fmla="*/ 180109 h 436418"/>
              <a:gd name="connsiteX1" fmla="*/ 180110 w 415637"/>
              <a:gd name="connsiteY1" fmla="*/ 0 h 436418"/>
              <a:gd name="connsiteX2" fmla="*/ 0 w 415637"/>
              <a:gd name="connsiteY2" fmla="*/ 180109 h 436418"/>
              <a:gd name="connsiteX3" fmla="*/ 180110 w 415637"/>
              <a:gd name="connsiteY3" fmla="*/ 401782 h 436418"/>
              <a:gd name="connsiteX4" fmla="*/ 332510 w 415637"/>
              <a:gd name="connsiteY4" fmla="*/ 387927 h 436418"/>
              <a:gd name="connsiteX0" fmla="*/ 423649 w 423649"/>
              <a:gd name="connsiteY0" fmla="*/ 187476 h 443785"/>
              <a:gd name="connsiteX1" fmla="*/ 236197 w 423649"/>
              <a:gd name="connsiteY1" fmla="*/ 0 h 443785"/>
              <a:gd name="connsiteX2" fmla="*/ 8012 w 423649"/>
              <a:gd name="connsiteY2" fmla="*/ 187476 h 443785"/>
              <a:gd name="connsiteX3" fmla="*/ 188122 w 423649"/>
              <a:gd name="connsiteY3" fmla="*/ 409149 h 443785"/>
              <a:gd name="connsiteX4" fmla="*/ 340522 w 423649"/>
              <a:gd name="connsiteY4" fmla="*/ 395294 h 443785"/>
              <a:gd name="connsiteX0" fmla="*/ 338340 w 338340"/>
              <a:gd name="connsiteY0" fmla="*/ 194909 h 458651"/>
              <a:gd name="connsiteX1" fmla="*/ 150888 w 338340"/>
              <a:gd name="connsiteY1" fmla="*/ 7433 h 458651"/>
              <a:gd name="connsiteX2" fmla="*/ 8012 w 338340"/>
              <a:gd name="connsiteY2" fmla="*/ 150310 h 458651"/>
              <a:gd name="connsiteX3" fmla="*/ 102813 w 338340"/>
              <a:gd name="connsiteY3" fmla="*/ 416582 h 458651"/>
              <a:gd name="connsiteX4" fmla="*/ 255213 w 338340"/>
              <a:gd name="connsiteY4" fmla="*/ 402727 h 458651"/>
              <a:gd name="connsiteX0" fmla="*/ 371529 w 371529"/>
              <a:gd name="connsiteY0" fmla="*/ 194909 h 478131"/>
              <a:gd name="connsiteX1" fmla="*/ 184077 w 371529"/>
              <a:gd name="connsiteY1" fmla="*/ 7433 h 478131"/>
              <a:gd name="connsiteX2" fmla="*/ 41201 w 371529"/>
              <a:gd name="connsiteY2" fmla="*/ 150310 h 478131"/>
              <a:gd name="connsiteX3" fmla="*/ 41200 w 371529"/>
              <a:gd name="connsiteY3" fmla="*/ 436062 h 478131"/>
              <a:gd name="connsiteX4" fmla="*/ 288402 w 371529"/>
              <a:gd name="connsiteY4" fmla="*/ 402727 h 478131"/>
              <a:gd name="connsiteX0" fmla="*/ 425579 w 425579"/>
              <a:gd name="connsiteY0" fmla="*/ 194909 h 478131"/>
              <a:gd name="connsiteX1" fmla="*/ 238127 w 425579"/>
              <a:gd name="connsiteY1" fmla="*/ 7433 h 478131"/>
              <a:gd name="connsiteX2" fmla="*/ 23813 w 425579"/>
              <a:gd name="connsiteY2" fmla="*/ 150310 h 478131"/>
              <a:gd name="connsiteX3" fmla="*/ 95250 w 425579"/>
              <a:gd name="connsiteY3" fmla="*/ 436062 h 478131"/>
              <a:gd name="connsiteX4" fmla="*/ 342452 w 425579"/>
              <a:gd name="connsiteY4" fmla="*/ 402727 h 478131"/>
              <a:gd name="connsiteX0" fmla="*/ 425579 w 452441"/>
              <a:gd name="connsiteY0" fmla="*/ 199382 h 482604"/>
              <a:gd name="connsiteX1" fmla="*/ 452441 w 452441"/>
              <a:gd name="connsiteY1" fmla="*/ 226221 h 482604"/>
              <a:gd name="connsiteX2" fmla="*/ 238127 w 452441"/>
              <a:gd name="connsiteY2" fmla="*/ 11906 h 482604"/>
              <a:gd name="connsiteX3" fmla="*/ 23813 w 452441"/>
              <a:gd name="connsiteY3" fmla="*/ 154783 h 482604"/>
              <a:gd name="connsiteX4" fmla="*/ 95250 w 452441"/>
              <a:gd name="connsiteY4" fmla="*/ 440535 h 482604"/>
              <a:gd name="connsiteX5" fmla="*/ 342452 w 452441"/>
              <a:gd name="connsiteY5" fmla="*/ 407200 h 482604"/>
              <a:gd name="connsiteX0" fmla="*/ 425579 w 452441"/>
              <a:gd name="connsiteY0" fmla="*/ 199382 h 482604"/>
              <a:gd name="connsiteX1" fmla="*/ 452441 w 452441"/>
              <a:gd name="connsiteY1" fmla="*/ 226221 h 482604"/>
              <a:gd name="connsiteX2" fmla="*/ 238127 w 452441"/>
              <a:gd name="connsiteY2" fmla="*/ 11906 h 482604"/>
              <a:gd name="connsiteX3" fmla="*/ 23813 w 452441"/>
              <a:gd name="connsiteY3" fmla="*/ 154783 h 482604"/>
              <a:gd name="connsiteX4" fmla="*/ 95251 w 452441"/>
              <a:gd name="connsiteY4" fmla="*/ 440535 h 482604"/>
              <a:gd name="connsiteX5" fmla="*/ 342452 w 452441"/>
              <a:gd name="connsiteY5" fmla="*/ 407200 h 482604"/>
              <a:gd name="connsiteX0" fmla="*/ 425579 w 452441"/>
              <a:gd name="connsiteY0" fmla="*/ 199382 h 488160"/>
              <a:gd name="connsiteX1" fmla="*/ 452441 w 452441"/>
              <a:gd name="connsiteY1" fmla="*/ 226221 h 488160"/>
              <a:gd name="connsiteX2" fmla="*/ 238127 w 452441"/>
              <a:gd name="connsiteY2" fmla="*/ 11906 h 488160"/>
              <a:gd name="connsiteX3" fmla="*/ 23813 w 452441"/>
              <a:gd name="connsiteY3" fmla="*/ 154783 h 488160"/>
              <a:gd name="connsiteX4" fmla="*/ 95251 w 452441"/>
              <a:gd name="connsiteY4" fmla="*/ 440535 h 488160"/>
              <a:gd name="connsiteX5" fmla="*/ 309565 w 452441"/>
              <a:gd name="connsiteY5" fmla="*/ 440535 h 488160"/>
              <a:gd name="connsiteX0" fmla="*/ 425579 w 452441"/>
              <a:gd name="connsiteY0" fmla="*/ 199382 h 488160"/>
              <a:gd name="connsiteX1" fmla="*/ 452441 w 452441"/>
              <a:gd name="connsiteY1" fmla="*/ 226221 h 488160"/>
              <a:gd name="connsiteX2" fmla="*/ 238127 w 452441"/>
              <a:gd name="connsiteY2" fmla="*/ 11906 h 488160"/>
              <a:gd name="connsiteX3" fmla="*/ 23813 w 452441"/>
              <a:gd name="connsiteY3" fmla="*/ 154783 h 488160"/>
              <a:gd name="connsiteX4" fmla="*/ 95251 w 452441"/>
              <a:gd name="connsiteY4" fmla="*/ 440535 h 488160"/>
              <a:gd name="connsiteX5" fmla="*/ 452441 w 452441"/>
              <a:gd name="connsiteY5" fmla="*/ 440535 h 488160"/>
              <a:gd name="connsiteX0" fmla="*/ 425579 w 452441"/>
              <a:gd name="connsiteY0" fmla="*/ 199382 h 488160"/>
              <a:gd name="connsiteX1" fmla="*/ 452441 w 452441"/>
              <a:gd name="connsiteY1" fmla="*/ 226221 h 488160"/>
              <a:gd name="connsiteX2" fmla="*/ 238127 w 452441"/>
              <a:gd name="connsiteY2" fmla="*/ 11906 h 488160"/>
              <a:gd name="connsiteX3" fmla="*/ 23813 w 452441"/>
              <a:gd name="connsiteY3" fmla="*/ 154783 h 488160"/>
              <a:gd name="connsiteX4" fmla="*/ 95251 w 452441"/>
              <a:gd name="connsiteY4" fmla="*/ 440535 h 488160"/>
              <a:gd name="connsiteX5" fmla="*/ 381003 w 452441"/>
              <a:gd name="connsiteY5" fmla="*/ 440535 h 488160"/>
              <a:gd name="connsiteX0" fmla="*/ 377953 w 404815"/>
              <a:gd name="connsiteY0" fmla="*/ 199382 h 488160"/>
              <a:gd name="connsiteX1" fmla="*/ 404815 w 404815"/>
              <a:gd name="connsiteY1" fmla="*/ 226221 h 488160"/>
              <a:gd name="connsiteX2" fmla="*/ 190501 w 404815"/>
              <a:gd name="connsiteY2" fmla="*/ 11906 h 488160"/>
              <a:gd name="connsiteX3" fmla="*/ 47625 w 404815"/>
              <a:gd name="connsiteY3" fmla="*/ 154783 h 488160"/>
              <a:gd name="connsiteX4" fmla="*/ 47625 w 404815"/>
              <a:gd name="connsiteY4" fmla="*/ 440535 h 488160"/>
              <a:gd name="connsiteX5" fmla="*/ 333377 w 404815"/>
              <a:gd name="connsiteY5" fmla="*/ 440535 h 488160"/>
              <a:gd name="connsiteX0" fmla="*/ 425579 w 452441"/>
              <a:gd name="connsiteY0" fmla="*/ 199382 h 488160"/>
              <a:gd name="connsiteX1" fmla="*/ 452441 w 452441"/>
              <a:gd name="connsiteY1" fmla="*/ 226221 h 488160"/>
              <a:gd name="connsiteX2" fmla="*/ 238127 w 452441"/>
              <a:gd name="connsiteY2" fmla="*/ 11906 h 488160"/>
              <a:gd name="connsiteX3" fmla="*/ 23813 w 452441"/>
              <a:gd name="connsiteY3" fmla="*/ 154783 h 488160"/>
              <a:gd name="connsiteX4" fmla="*/ 95251 w 452441"/>
              <a:gd name="connsiteY4" fmla="*/ 440535 h 488160"/>
              <a:gd name="connsiteX5" fmla="*/ 381003 w 452441"/>
              <a:gd name="connsiteY5" fmla="*/ 440535 h 488160"/>
              <a:gd name="connsiteX0" fmla="*/ 425579 w 452441"/>
              <a:gd name="connsiteY0" fmla="*/ 199382 h 442844"/>
              <a:gd name="connsiteX1" fmla="*/ 452441 w 452441"/>
              <a:gd name="connsiteY1" fmla="*/ 226221 h 442844"/>
              <a:gd name="connsiteX2" fmla="*/ 238127 w 452441"/>
              <a:gd name="connsiteY2" fmla="*/ 11906 h 442844"/>
              <a:gd name="connsiteX3" fmla="*/ 23813 w 452441"/>
              <a:gd name="connsiteY3" fmla="*/ 154783 h 442844"/>
              <a:gd name="connsiteX4" fmla="*/ 95251 w 452441"/>
              <a:gd name="connsiteY4" fmla="*/ 369097 h 442844"/>
              <a:gd name="connsiteX5" fmla="*/ 381003 w 452441"/>
              <a:gd name="connsiteY5" fmla="*/ 440535 h 442844"/>
              <a:gd name="connsiteX0" fmla="*/ 425579 w 452441"/>
              <a:gd name="connsiteY0" fmla="*/ 199382 h 404816"/>
              <a:gd name="connsiteX1" fmla="*/ 452441 w 452441"/>
              <a:gd name="connsiteY1" fmla="*/ 226221 h 404816"/>
              <a:gd name="connsiteX2" fmla="*/ 238127 w 452441"/>
              <a:gd name="connsiteY2" fmla="*/ 11906 h 404816"/>
              <a:gd name="connsiteX3" fmla="*/ 23813 w 452441"/>
              <a:gd name="connsiteY3" fmla="*/ 154783 h 404816"/>
              <a:gd name="connsiteX4" fmla="*/ 95251 w 452441"/>
              <a:gd name="connsiteY4" fmla="*/ 369097 h 404816"/>
              <a:gd name="connsiteX5" fmla="*/ 452441 w 452441"/>
              <a:gd name="connsiteY5" fmla="*/ 369097 h 404816"/>
              <a:gd name="connsiteX0" fmla="*/ 425579 w 452441"/>
              <a:gd name="connsiteY0" fmla="*/ 199382 h 404816"/>
              <a:gd name="connsiteX1" fmla="*/ 452441 w 452441"/>
              <a:gd name="connsiteY1" fmla="*/ 226221 h 404816"/>
              <a:gd name="connsiteX2" fmla="*/ 238127 w 452441"/>
              <a:gd name="connsiteY2" fmla="*/ 11906 h 404816"/>
              <a:gd name="connsiteX3" fmla="*/ 23813 w 452441"/>
              <a:gd name="connsiteY3" fmla="*/ 154783 h 404816"/>
              <a:gd name="connsiteX4" fmla="*/ 95251 w 452441"/>
              <a:gd name="connsiteY4" fmla="*/ 369097 h 404816"/>
              <a:gd name="connsiteX5" fmla="*/ 381003 w 452441"/>
              <a:gd name="connsiteY5" fmla="*/ 369097 h 404816"/>
              <a:gd name="connsiteX0" fmla="*/ 437485 w 464347"/>
              <a:gd name="connsiteY0" fmla="*/ 199381 h 404815"/>
              <a:gd name="connsiteX1" fmla="*/ 464347 w 464347"/>
              <a:gd name="connsiteY1" fmla="*/ 226220 h 404815"/>
              <a:gd name="connsiteX2" fmla="*/ 321471 w 464347"/>
              <a:gd name="connsiteY2" fmla="*/ 11906 h 404815"/>
              <a:gd name="connsiteX3" fmla="*/ 35719 w 464347"/>
              <a:gd name="connsiteY3" fmla="*/ 154782 h 404815"/>
              <a:gd name="connsiteX4" fmla="*/ 107157 w 464347"/>
              <a:gd name="connsiteY4" fmla="*/ 369096 h 404815"/>
              <a:gd name="connsiteX5" fmla="*/ 392909 w 464347"/>
              <a:gd name="connsiteY5" fmla="*/ 369096 h 404815"/>
              <a:gd name="connsiteX0" fmla="*/ 425579 w 452441"/>
              <a:gd name="connsiteY0" fmla="*/ 270819 h 476253"/>
              <a:gd name="connsiteX1" fmla="*/ 452441 w 452441"/>
              <a:gd name="connsiteY1" fmla="*/ 297658 h 476253"/>
              <a:gd name="connsiteX2" fmla="*/ 238127 w 452441"/>
              <a:gd name="connsiteY2" fmla="*/ 11906 h 476253"/>
              <a:gd name="connsiteX3" fmla="*/ 23813 w 452441"/>
              <a:gd name="connsiteY3" fmla="*/ 226220 h 476253"/>
              <a:gd name="connsiteX4" fmla="*/ 95251 w 452441"/>
              <a:gd name="connsiteY4" fmla="*/ 440534 h 476253"/>
              <a:gd name="connsiteX5" fmla="*/ 381003 w 452441"/>
              <a:gd name="connsiteY5" fmla="*/ 440534 h 476253"/>
              <a:gd name="connsiteX0" fmla="*/ 425579 w 452441"/>
              <a:gd name="connsiteY0" fmla="*/ 199381 h 404815"/>
              <a:gd name="connsiteX1" fmla="*/ 452441 w 452441"/>
              <a:gd name="connsiteY1" fmla="*/ 226220 h 404815"/>
              <a:gd name="connsiteX2" fmla="*/ 238127 w 452441"/>
              <a:gd name="connsiteY2" fmla="*/ 11906 h 404815"/>
              <a:gd name="connsiteX3" fmla="*/ 23813 w 452441"/>
              <a:gd name="connsiteY3" fmla="*/ 154782 h 404815"/>
              <a:gd name="connsiteX4" fmla="*/ 95251 w 452441"/>
              <a:gd name="connsiteY4" fmla="*/ 369096 h 404815"/>
              <a:gd name="connsiteX5" fmla="*/ 381003 w 452441"/>
              <a:gd name="connsiteY5" fmla="*/ 369096 h 404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2441" h="404815">
                <a:moveTo>
                  <a:pt x="425579" y="199381"/>
                </a:moveTo>
                <a:lnTo>
                  <a:pt x="452441" y="226220"/>
                </a:lnTo>
                <a:cubicBezTo>
                  <a:pt x="421199" y="194974"/>
                  <a:pt x="309565" y="23812"/>
                  <a:pt x="238127" y="11906"/>
                </a:cubicBezTo>
                <a:cubicBezTo>
                  <a:pt x="166689" y="0"/>
                  <a:pt x="47626" y="95250"/>
                  <a:pt x="23813" y="154782"/>
                </a:cubicBezTo>
                <a:cubicBezTo>
                  <a:pt x="0" y="214314"/>
                  <a:pt x="35719" y="333377"/>
                  <a:pt x="95251" y="369096"/>
                </a:cubicBezTo>
                <a:cubicBezTo>
                  <a:pt x="154783" y="404815"/>
                  <a:pt x="350985" y="371405"/>
                  <a:pt x="381003" y="369096"/>
                </a:cubicBezTo>
              </a:path>
            </a:pathLst>
          </a:cu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cxnSp>
        <p:nvCxnSpPr>
          <p:cNvPr id="29" name="Straight Connector 28"/>
          <p:cNvCxnSpPr/>
          <p:nvPr/>
        </p:nvCxnSpPr>
        <p:spPr>
          <a:xfrm rot="16200000" flipH="1">
            <a:off x="5643570" y="1285860"/>
            <a:ext cx="1428760" cy="142876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6200000" flipH="1">
            <a:off x="7036611" y="2750339"/>
            <a:ext cx="1214446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Flowchart: Connector 31"/>
          <p:cNvSpPr/>
          <p:nvPr/>
        </p:nvSpPr>
        <p:spPr>
          <a:xfrm>
            <a:off x="5572132" y="121442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643182"/>
            <a:ext cx="5286412" cy="1868478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Тригонометрични функции:</a:t>
            </a:r>
            <a:br>
              <a:rPr lang="bg-BG" dirty="0" smtClean="0"/>
            </a:br>
            <a:r>
              <a:rPr lang="bg-BG" dirty="0" smtClean="0"/>
              <a:t>Дефиниция на </a:t>
            </a:r>
            <a:r>
              <a:rPr lang="en-US" b="1" dirty="0" smtClean="0">
                <a:latin typeface="Century Schoolbook" pitchFamily="18" charset="0"/>
              </a:rPr>
              <a:t>sin x</a:t>
            </a:r>
            <a:r>
              <a:rPr lang="en-US" dirty="0" smtClean="0"/>
              <a:t>, </a:t>
            </a:r>
            <a:r>
              <a:rPr lang="en-US" b="1" dirty="0" err="1" smtClean="0">
                <a:latin typeface="Century Schoolbook" pitchFamily="18" charset="0"/>
              </a:rPr>
              <a:t>cos</a:t>
            </a:r>
            <a:r>
              <a:rPr lang="en-US" b="1" dirty="0" smtClean="0">
                <a:latin typeface="Century Schoolbook" pitchFamily="18" charset="0"/>
              </a:rPr>
              <a:t> x, </a:t>
            </a:r>
            <a:r>
              <a:rPr lang="en-US" b="1" dirty="0" err="1" smtClean="0">
                <a:latin typeface="Century Schoolbook" pitchFamily="18" charset="0"/>
              </a:rPr>
              <a:t>tg</a:t>
            </a:r>
            <a:r>
              <a:rPr lang="en-US" b="1" dirty="0" smtClean="0">
                <a:latin typeface="Century Schoolbook" pitchFamily="18" charset="0"/>
              </a:rPr>
              <a:t> x , </a:t>
            </a:r>
            <a:r>
              <a:rPr lang="en-US" b="1" dirty="0" err="1" smtClean="0">
                <a:latin typeface="Century Schoolbook" pitchFamily="18" charset="0"/>
              </a:rPr>
              <a:t>ctg</a:t>
            </a:r>
            <a:r>
              <a:rPr lang="en-US" b="1" dirty="0" smtClean="0">
                <a:latin typeface="Century Schoolbook" pitchFamily="18" charset="0"/>
              </a:rPr>
              <a:t> x</a:t>
            </a:r>
            <a:r>
              <a:rPr lang="en-US" dirty="0" smtClean="0">
                <a:latin typeface="Century Schoolbook" pitchFamily="18" charset="0"/>
              </a:rPr>
              <a:t>.</a:t>
            </a:r>
            <a:endParaRPr lang="bg-BG" b="1" dirty="0">
              <a:latin typeface="Century Schoolbook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483100" y="2066925"/>
          <a:ext cx="1270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" name="Equation" r:id="rId5" imgW="126720" imgH="126720" progId="Equation.DSMT4">
                  <p:embed/>
                </p:oleObj>
              </mc:Choice>
              <mc:Fallback>
                <p:oleObj name="Equation" r:id="rId5" imgW="126720" imgH="12672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2066925"/>
                        <a:ext cx="127000" cy="12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089400" y="2032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20320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83100" y="2066925"/>
          <a:ext cx="1270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" name="Equation" r:id="rId9" imgW="126720" imgH="126720" progId="Equation.DSMT4">
                  <p:embed/>
                </p:oleObj>
              </mc:Choice>
              <mc:Fallback>
                <p:oleObj name="Equation" r:id="rId9" imgW="126720" imgH="126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2066925"/>
                        <a:ext cx="127000" cy="12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508500" y="3365500"/>
          <a:ext cx="1270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" name="Equation" r:id="rId11" imgW="126720" imgH="126720" progId="Equation.DSMT4">
                  <p:embed/>
                </p:oleObj>
              </mc:Choice>
              <mc:Fallback>
                <p:oleObj name="Equation" r:id="rId11" imgW="126720" imgH="126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365500"/>
                        <a:ext cx="127000" cy="12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4508500" y="3365500"/>
          <a:ext cx="1270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" name="Equation" r:id="rId13" imgW="126720" imgH="126720" progId="Equation.DSMT4">
                  <p:embed/>
                </p:oleObj>
              </mc:Choice>
              <mc:Fallback>
                <p:oleObj name="Equation" r:id="rId13" imgW="126720" imgH="126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365500"/>
                        <a:ext cx="127000" cy="12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4508500" y="3365500"/>
          <a:ext cx="1270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" name="Equation" r:id="rId14" imgW="126720" imgH="126720" progId="Equation.DSMT4">
                  <p:embed/>
                </p:oleObj>
              </mc:Choice>
              <mc:Fallback>
                <p:oleObj name="Equation" r:id="rId14" imgW="126720" imgH="1267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365500"/>
                        <a:ext cx="127000" cy="12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508500" y="3365500"/>
          <a:ext cx="1270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" name="Equation" r:id="rId15" imgW="126720" imgH="126720" progId="Equation.DSMT4">
                  <p:embed/>
                </p:oleObj>
              </mc:Choice>
              <mc:Fallback>
                <p:oleObj name="Equation" r:id="rId15" imgW="126720" imgH="1267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365500"/>
                        <a:ext cx="127000" cy="12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4508500" y="3365500"/>
          <a:ext cx="1270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" name="Equation" r:id="rId16" imgW="126720" imgH="126720" progId="Equation.DSMT4">
                  <p:embed/>
                </p:oleObj>
              </mc:Choice>
              <mc:Fallback>
                <p:oleObj name="Equation" r:id="rId16" imgW="126720" imgH="1267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365500"/>
                        <a:ext cx="127000" cy="12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483100" y="2066925"/>
          <a:ext cx="1270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" name="Equation" r:id="rId17" imgW="126720" imgH="126720" progId="Equation.DSMT4">
                  <p:embed/>
                </p:oleObj>
              </mc:Choice>
              <mc:Fallback>
                <p:oleObj name="Equation" r:id="rId17" imgW="126720" imgH="12672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2066925"/>
                        <a:ext cx="127000" cy="12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089400" y="2032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" name="Equation" r:id="rId19" imgW="914400" imgH="198720" progId="Equation.DSMT4">
                  <p:embed/>
                </p:oleObj>
              </mc:Choice>
              <mc:Fallback>
                <p:oleObj name="Equation" r:id="rId19" imgW="914400" imgH="19872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20320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483100" y="2066925"/>
          <a:ext cx="1270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8" name="Equation" r:id="rId20" imgW="126720" imgH="126720" progId="Equation.DSMT4">
                  <p:embed/>
                </p:oleObj>
              </mc:Choice>
              <mc:Fallback>
                <p:oleObj name="Equation" r:id="rId20" imgW="126720" imgH="12672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2066925"/>
                        <a:ext cx="127000" cy="12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72000" y="1142984"/>
            <a:ext cx="2786082" cy="2857520"/>
          </a:xfrm>
          <a:prstGeom prst="ellipse">
            <a:avLst/>
          </a:prstGeom>
          <a:solidFill>
            <a:schemeClr val="bg1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300000" lon="600000" rev="0"/>
              </a:camera>
              <a:lightRig rig="threePt" dir="t"/>
            </a:scene3d>
          </a:bodyPr>
          <a:lstStyle/>
          <a:p>
            <a:pPr algn="ctr"/>
            <a:endParaRPr lang="bg-BG"/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5965041" y="1142984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3893339" y="2536025"/>
            <a:ext cx="4214842" cy="1588"/>
          </a:xfrm>
          <a:prstGeom prst="curvedConnector3">
            <a:avLst>
              <a:gd name="adj1" fmla="val 59532"/>
            </a:avLst>
          </a:prstGeom>
          <a:ln w="952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0800000" flipH="1">
            <a:off x="4572000" y="2571744"/>
            <a:ext cx="307183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>
            <a:off x="5679289" y="2262179"/>
            <a:ext cx="678661" cy="595317"/>
          </a:xfrm>
          <a:custGeom>
            <a:avLst/>
            <a:gdLst>
              <a:gd name="connsiteX0" fmla="*/ 360218 w 501072"/>
              <a:gd name="connsiteY0" fmla="*/ 288636 h 434109"/>
              <a:gd name="connsiteX1" fmla="*/ 304800 w 501072"/>
              <a:gd name="connsiteY1" fmla="*/ 413327 h 434109"/>
              <a:gd name="connsiteX2" fmla="*/ 180109 w 501072"/>
              <a:gd name="connsiteY2" fmla="*/ 413327 h 434109"/>
              <a:gd name="connsiteX3" fmla="*/ 55418 w 501072"/>
              <a:gd name="connsiteY3" fmla="*/ 385618 h 434109"/>
              <a:gd name="connsiteX4" fmla="*/ 13854 w 501072"/>
              <a:gd name="connsiteY4" fmla="*/ 247072 h 434109"/>
              <a:gd name="connsiteX5" fmla="*/ 27709 w 501072"/>
              <a:gd name="connsiteY5" fmla="*/ 122381 h 434109"/>
              <a:gd name="connsiteX6" fmla="*/ 180109 w 501072"/>
              <a:gd name="connsiteY6" fmla="*/ 53109 h 434109"/>
              <a:gd name="connsiteX7" fmla="*/ 429491 w 501072"/>
              <a:gd name="connsiteY7" fmla="*/ 39254 h 434109"/>
              <a:gd name="connsiteX8" fmla="*/ 498763 w 501072"/>
              <a:gd name="connsiteY8" fmla="*/ 288636 h 434109"/>
              <a:gd name="connsiteX9" fmla="*/ 415636 w 501072"/>
              <a:gd name="connsiteY9" fmla="*/ 427181 h 434109"/>
              <a:gd name="connsiteX0" fmla="*/ 360218 w 504317"/>
              <a:gd name="connsiteY0" fmla="*/ 272624 h 418097"/>
              <a:gd name="connsiteX1" fmla="*/ 304800 w 504317"/>
              <a:gd name="connsiteY1" fmla="*/ 397315 h 418097"/>
              <a:gd name="connsiteX2" fmla="*/ 180109 w 504317"/>
              <a:gd name="connsiteY2" fmla="*/ 397315 h 418097"/>
              <a:gd name="connsiteX3" fmla="*/ 55418 w 504317"/>
              <a:gd name="connsiteY3" fmla="*/ 369606 h 418097"/>
              <a:gd name="connsiteX4" fmla="*/ 13854 w 504317"/>
              <a:gd name="connsiteY4" fmla="*/ 231060 h 418097"/>
              <a:gd name="connsiteX5" fmla="*/ 27709 w 504317"/>
              <a:gd name="connsiteY5" fmla="*/ 106369 h 418097"/>
              <a:gd name="connsiteX6" fmla="*/ 180109 w 504317"/>
              <a:gd name="connsiteY6" fmla="*/ 37097 h 418097"/>
              <a:gd name="connsiteX7" fmla="*/ 382310 w 504317"/>
              <a:gd name="connsiteY7" fmla="*/ 39254 h 418097"/>
              <a:gd name="connsiteX8" fmla="*/ 498763 w 504317"/>
              <a:gd name="connsiteY8" fmla="*/ 272624 h 418097"/>
              <a:gd name="connsiteX9" fmla="*/ 415636 w 504317"/>
              <a:gd name="connsiteY9" fmla="*/ 411169 h 418097"/>
              <a:gd name="connsiteX0" fmla="*/ 362807 w 506906"/>
              <a:gd name="connsiteY0" fmla="*/ 272624 h 418097"/>
              <a:gd name="connsiteX1" fmla="*/ 307389 w 506906"/>
              <a:gd name="connsiteY1" fmla="*/ 397315 h 418097"/>
              <a:gd name="connsiteX2" fmla="*/ 182698 w 506906"/>
              <a:gd name="connsiteY2" fmla="*/ 397315 h 418097"/>
              <a:gd name="connsiteX3" fmla="*/ 58007 w 506906"/>
              <a:gd name="connsiteY3" fmla="*/ 369606 h 418097"/>
              <a:gd name="connsiteX4" fmla="*/ 16443 w 506906"/>
              <a:gd name="connsiteY4" fmla="*/ 231060 h 418097"/>
              <a:gd name="connsiteX5" fmla="*/ 27709 w 506906"/>
              <a:gd name="connsiteY5" fmla="*/ 182130 h 418097"/>
              <a:gd name="connsiteX6" fmla="*/ 182698 w 506906"/>
              <a:gd name="connsiteY6" fmla="*/ 37097 h 418097"/>
              <a:gd name="connsiteX7" fmla="*/ 384899 w 506906"/>
              <a:gd name="connsiteY7" fmla="*/ 39254 h 418097"/>
              <a:gd name="connsiteX8" fmla="*/ 501352 w 506906"/>
              <a:gd name="connsiteY8" fmla="*/ 272624 h 418097"/>
              <a:gd name="connsiteX9" fmla="*/ 418225 w 506906"/>
              <a:gd name="connsiteY9" fmla="*/ 411169 h 418097"/>
              <a:gd name="connsiteX0" fmla="*/ 362807 w 506906"/>
              <a:gd name="connsiteY0" fmla="*/ 272624 h 417951"/>
              <a:gd name="connsiteX1" fmla="*/ 307389 w 506906"/>
              <a:gd name="connsiteY1" fmla="*/ 397315 h 417951"/>
              <a:gd name="connsiteX2" fmla="*/ 242023 w 506906"/>
              <a:gd name="connsiteY2" fmla="*/ 396444 h 417951"/>
              <a:gd name="connsiteX3" fmla="*/ 58007 w 506906"/>
              <a:gd name="connsiteY3" fmla="*/ 369606 h 417951"/>
              <a:gd name="connsiteX4" fmla="*/ 16443 w 506906"/>
              <a:gd name="connsiteY4" fmla="*/ 231060 h 417951"/>
              <a:gd name="connsiteX5" fmla="*/ 27709 w 506906"/>
              <a:gd name="connsiteY5" fmla="*/ 182130 h 417951"/>
              <a:gd name="connsiteX6" fmla="*/ 182698 w 506906"/>
              <a:gd name="connsiteY6" fmla="*/ 37097 h 417951"/>
              <a:gd name="connsiteX7" fmla="*/ 384899 w 506906"/>
              <a:gd name="connsiteY7" fmla="*/ 39254 h 417951"/>
              <a:gd name="connsiteX8" fmla="*/ 501352 w 506906"/>
              <a:gd name="connsiteY8" fmla="*/ 272624 h 417951"/>
              <a:gd name="connsiteX9" fmla="*/ 418225 w 506906"/>
              <a:gd name="connsiteY9" fmla="*/ 411169 h 417951"/>
              <a:gd name="connsiteX0" fmla="*/ 362807 w 506906"/>
              <a:gd name="connsiteY0" fmla="*/ 272624 h 417951"/>
              <a:gd name="connsiteX1" fmla="*/ 307389 w 506906"/>
              <a:gd name="connsiteY1" fmla="*/ 397315 h 417951"/>
              <a:gd name="connsiteX2" fmla="*/ 242023 w 506906"/>
              <a:gd name="connsiteY2" fmla="*/ 396444 h 417951"/>
              <a:gd name="connsiteX3" fmla="*/ 58007 w 506906"/>
              <a:gd name="connsiteY3" fmla="*/ 369606 h 417951"/>
              <a:gd name="connsiteX4" fmla="*/ 16443 w 506906"/>
              <a:gd name="connsiteY4" fmla="*/ 231060 h 417951"/>
              <a:gd name="connsiteX5" fmla="*/ 27709 w 506906"/>
              <a:gd name="connsiteY5" fmla="*/ 182130 h 417951"/>
              <a:gd name="connsiteX6" fmla="*/ 182698 w 506906"/>
              <a:gd name="connsiteY6" fmla="*/ 37097 h 417951"/>
              <a:gd name="connsiteX7" fmla="*/ 384899 w 506906"/>
              <a:gd name="connsiteY7" fmla="*/ 39254 h 417951"/>
              <a:gd name="connsiteX8" fmla="*/ 501352 w 506906"/>
              <a:gd name="connsiteY8" fmla="*/ 272624 h 417951"/>
              <a:gd name="connsiteX9" fmla="*/ 418225 w 506906"/>
              <a:gd name="connsiteY9" fmla="*/ 411169 h 417951"/>
              <a:gd name="connsiteX0" fmla="*/ 362807 w 461891"/>
              <a:gd name="connsiteY0" fmla="*/ 281355 h 426682"/>
              <a:gd name="connsiteX1" fmla="*/ 307389 w 461891"/>
              <a:gd name="connsiteY1" fmla="*/ 406046 h 426682"/>
              <a:gd name="connsiteX2" fmla="*/ 242023 w 461891"/>
              <a:gd name="connsiteY2" fmla="*/ 405175 h 426682"/>
              <a:gd name="connsiteX3" fmla="*/ 58007 w 461891"/>
              <a:gd name="connsiteY3" fmla="*/ 378337 h 426682"/>
              <a:gd name="connsiteX4" fmla="*/ 16443 w 461891"/>
              <a:gd name="connsiteY4" fmla="*/ 239791 h 426682"/>
              <a:gd name="connsiteX5" fmla="*/ 27709 w 461891"/>
              <a:gd name="connsiteY5" fmla="*/ 190861 h 426682"/>
              <a:gd name="connsiteX6" fmla="*/ 182698 w 461891"/>
              <a:gd name="connsiteY6" fmla="*/ 45828 h 426682"/>
              <a:gd name="connsiteX7" fmla="*/ 384899 w 461891"/>
              <a:gd name="connsiteY7" fmla="*/ 47985 h 426682"/>
              <a:gd name="connsiteX8" fmla="*/ 456337 w 461891"/>
              <a:gd name="connsiteY8" fmla="*/ 333737 h 426682"/>
              <a:gd name="connsiteX9" fmla="*/ 418225 w 461891"/>
              <a:gd name="connsiteY9" fmla="*/ 419900 h 426682"/>
              <a:gd name="connsiteX0" fmla="*/ 362807 w 533330"/>
              <a:gd name="connsiteY0" fmla="*/ 281355 h 426682"/>
              <a:gd name="connsiteX1" fmla="*/ 307389 w 533330"/>
              <a:gd name="connsiteY1" fmla="*/ 406046 h 426682"/>
              <a:gd name="connsiteX2" fmla="*/ 242023 w 533330"/>
              <a:gd name="connsiteY2" fmla="*/ 405175 h 426682"/>
              <a:gd name="connsiteX3" fmla="*/ 58007 w 533330"/>
              <a:gd name="connsiteY3" fmla="*/ 378337 h 426682"/>
              <a:gd name="connsiteX4" fmla="*/ 16443 w 533330"/>
              <a:gd name="connsiteY4" fmla="*/ 239791 h 426682"/>
              <a:gd name="connsiteX5" fmla="*/ 27709 w 533330"/>
              <a:gd name="connsiteY5" fmla="*/ 190861 h 426682"/>
              <a:gd name="connsiteX6" fmla="*/ 182698 w 533330"/>
              <a:gd name="connsiteY6" fmla="*/ 45828 h 426682"/>
              <a:gd name="connsiteX7" fmla="*/ 384899 w 533330"/>
              <a:gd name="connsiteY7" fmla="*/ 47985 h 426682"/>
              <a:gd name="connsiteX8" fmla="*/ 527776 w 533330"/>
              <a:gd name="connsiteY8" fmla="*/ 333737 h 426682"/>
              <a:gd name="connsiteX9" fmla="*/ 418225 w 533330"/>
              <a:gd name="connsiteY9" fmla="*/ 419900 h 426682"/>
              <a:gd name="connsiteX0" fmla="*/ 362807 w 539682"/>
              <a:gd name="connsiteY0" fmla="*/ 281355 h 548051"/>
              <a:gd name="connsiteX1" fmla="*/ 307389 w 539682"/>
              <a:gd name="connsiteY1" fmla="*/ 406046 h 548051"/>
              <a:gd name="connsiteX2" fmla="*/ 242023 w 539682"/>
              <a:gd name="connsiteY2" fmla="*/ 405175 h 548051"/>
              <a:gd name="connsiteX3" fmla="*/ 58007 w 539682"/>
              <a:gd name="connsiteY3" fmla="*/ 378337 h 548051"/>
              <a:gd name="connsiteX4" fmla="*/ 16443 w 539682"/>
              <a:gd name="connsiteY4" fmla="*/ 239791 h 548051"/>
              <a:gd name="connsiteX5" fmla="*/ 27709 w 539682"/>
              <a:gd name="connsiteY5" fmla="*/ 190861 h 548051"/>
              <a:gd name="connsiteX6" fmla="*/ 182698 w 539682"/>
              <a:gd name="connsiteY6" fmla="*/ 45828 h 548051"/>
              <a:gd name="connsiteX7" fmla="*/ 384899 w 539682"/>
              <a:gd name="connsiteY7" fmla="*/ 47985 h 548051"/>
              <a:gd name="connsiteX8" fmla="*/ 527776 w 539682"/>
              <a:gd name="connsiteY8" fmla="*/ 333737 h 548051"/>
              <a:gd name="connsiteX9" fmla="*/ 456337 w 539682"/>
              <a:gd name="connsiteY9" fmla="*/ 548051 h 548051"/>
              <a:gd name="connsiteX0" fmla="*/ 362807 w 539682"/>
              <a:gd name="connsiteY0" fmla="*/ 281355 h 548051"/>
              <a:gd name="connsiteX1" fmla="*/ 307389 w 539682"/>
              <a:gd name="connsiteY1" fmla="*/ 406046 h 548051"/>
              <a:gd name="connsiteX2" fmla="*/ 242023 w 539682"/>
              <a:gd name="connsiteY2" fmla="*/ 476613 h 548051"/>
              <a:gd name="connsiteX3" fmla="*/ 58007 w 539682"/>
              <a:gd name="connsiteY3" fmla="*/ 378337 h 548051"/>
              <a:gd name="connsiteX4" fmla="*/ 16443 w 539682"/>
              <a:gd name="connsiteY4" fmla="*/ 239791 h 548051"/>
              <a:gd name="connsiteX5" fmla="*/ 27709 w 539682"/>
              <a:gd name="connsiteY5" fmla="*/ 190861 h 548051"/>
              <a:gd name="connsiteX6" fmla="*/ 182698 w 539682"/>
              <a:gd name="connsiteY6" fmla="*/ 45828 h 548051"/>
              <a:gd name="connsiteX7" fmla="*/ 384899 w 539682"/>
              <a:gd name="connsiteY7" fmla="*/ 47985 h 548051"/>
              <a:gd name="connsiteX8" fmla="*/ 527776 w 539682"/>
              <a:gd name="connsiteY8" fmla="*/ 333737 h 548051"/>
              <a:gd name="connsiteX9" fmla="*/ 456337 w 539682"/>
              <a:gd name="connsiteY9" fmla="*/ 548051 h 548051"/>
              <a:gd name="connsiteX0" fmla="*/ 444133 w 621008"/>
              <a:gd name="connsiteY0" fmla="*/ 281355 h 548051"/>
              <a:gd name="connsiteX1" fmla="*/ 388715 w 621008"/>
              <a:gd name="connsiteY1" fmla="*/ 406046 h 548051"/>
              <a:gd name="connsiteX2" fmla="*/ 323349 w 621008"/>
              <a:gd name="connsiteY2" fmla="*/ 476613 h 548051"/>
              <a:gd name="connsiteX3" fmla="*/ 37597 w 621008"/>
              <a:gd name="connsiteY3" fmla="*/ 333737 h 548051"/>
              <a:gd name="connsiteX4" fmla="*/ 97769 w 621008"/>
              <a:gd name="connsiteY4" fmla="*/ 239791 h 548051"/>
              <a:gd name="connsiteX5" fmla="*/ 109035 w 621008"/>
              <a:gd name="connsiteY5" fmla="*/ 190861 h 548051"/>
              <a:gd name="connsiteX6" fmla="*/ 264024 w 621008"/>
              <a:gd name="connsiteY6" fmla="*/ 45828 h 548051"/>
              <a:gd name="connsiteX7" fmla="*/ 466225 w 621008"/>
              <a:gd name="connsiteY7" fmla="*/ 47985 h 548051"/>
              <a:gd name="connsiteX8" fmla="*/ 609102 w 621008"/>
              <a:gd name="connsiteY8" fmla="*/ 333737 h 548051"/>
              <a:gd name="connsiteX9" fmla="*/ 537663 w 621008"/>
              <a:gd name="connsiteY9" fmla="*/ 548051 h 548051"/>
              <a:gd name="connsiteX0" fmla="*/ 444133 w 621008"/>
              <a:gd name="connsiteY0" fmla="*/ 281355 h 548051"/>
              <a:gd name="connsiteX1" fmla="*/ 388715 w 621008"/>
              <a:gd name="connsiteY1" fmla="*/ 406046 h 548051"/>
              <a:gd name="connsiteX2" fmla="*/ 323349 w 621008"/>
              <a:gd name="connsiteY2" fmla="*/ 476613 h 548051"/>
              <a:gd name="connsiteX3" fmla="*/ 37597 w 621008"/>
              <a:gd name="connsiteY3" fmla="*/ 333737 h 548051"/>
              <a:gd name="connsiteX4" fmla="*/ 97769 w 621008"/>
              <a:gd name="connsiteY4" fmla="*/ 239791 h 548051"/>
              <a:gd name="connsiteX5" fmla="*/ 37597 w 621008"/>
              <a:gd name="connsiteY5" fmla="*/ 190861 h 548051"/>
              <a:gd name="connsiteX6" fmla="*/ 264024 w 621008"/>
              <a:gd name="connsiteY6" fmla="*/ 45828 h 548051"/>
              <a:gd name="connsiteX7" fmla="*/ 466225 w 621008"/>
              <a:gd name="connsiteY7" fmla="*/ 47985 h 548051"/>
              <a:gd name="connsiteX8" fmla="*/ 609102 w 621008"/>
              <a:gd name="connsiteY8" fmla="*/ 333737 h 548051"/>
              <a:gd name="connsiteX9" fmla="*/ 537663 w 621008"/>
              <a:gd name="connsiteY9" fmla="*/ 548051 h 548051"/>
              <a:gd name="connsiteX0" fmla="*/ 444133 w 621008"/>
              <a:gd name="connsiteY0" fmla="*/ 328621 h 595317"/>
              <a:gd name="connsiteX1" fmla="*/ 388715 w 621008"/>
              <a:gd name="connsiteY1" fmla="*/ 453312 h 595317"/>
              <a:gd name="connsiteX2" fmla="*/ 323349 w 621008"/>
              <a:gd name="connsiteY2" fmla="*/ 523879 h 595317"/>
              <a:gd name="connsiteX3" fmla="*/ 37597 w 621008"/>
              <a:gd name="connsiteY3" fmla="*/ 381003 h 595317"/>
              <a:gd name="connsiteX4" fmla="*/ 97769 w 621008"/>
              <a:gd name="connsiteY4" fmla="*/ 287057 h 595317"/>
              <a:gd name="connsiteX5" fmla="*/ 37597 w 621008"/>
              <a:gd name="connsiteY5" fmla="*/ 238127 h 595317"/>
              <a:gd name="connsiteX6" fmla="*/ 180473 w 621008"/>
              <a:gd name="connsiteY6" fmla="*/ 23813 h 595317"/>
              <a:gd name="connsiteX7" fmla="*/ 466225 w 621008"/>
              <a:gd name="connsiteY7" fmla="*/ 95251 h 595317"/>
              <a:gd name="connsiteX8" fmla="*/ 609102 w 621008"/>
              <a:gd name="connsiteY8" fmla="*/ 381003 h 595317"/>
              <a:gd name="connsiteX9" fmla="*/ 537663 w 621008"/>
              <a:gd name="connsiteY9" fmla="*/ 595317 h 595317"/>
              <a:gd name="connsiteX0" fmla="*/ 444133 w 609102"/>
              <a:gd name="connsiteY0" fmla="*/ 328621 h 595317"/>
              <a:gd name="connsiteX1" fmla="*/ 388715 w 609102"/>
              <a:gd name="connsiteY1" fmla="*/ 453312 h 595317"/>
              <a:gd name="connsiteX2" fmla="*/ 323349 w 609102"/>
              <a:gd name="connsiteY2" fmla="*/ 523879 h 595317"/>
              <a:gd name="connsiteX3" fmla="*/ 37597 w 609102"/>
              <a:gd name="connsiteY3" fmla="*/ 381003 h 595317"/>
              <a:gd name="connsiteX4" fmla="*/ 97769 w 609102"/>
              <a:gd name="connsiteY4" fmla="*/ 287057 h 595317"/>
              <a:gd name="connsiteX5" fmla="*/ 37597 w 609102"/>
              <a:gd name="connsiteY5" fmla="*/ 238127 h 595317"/>
              <a:gd name="connsiteX6" fmla="*/ 180473 w 609102"/>
              <a:gd name="connsiteY6" fmla="*/ 23813 h 595317"/>
              <a:gd name="connsiteX7" fmla="*/ 537663 w 609102"/>
              <a:gd name="connsiteY7" fmla="*/ 95251 h 595317"/>
              <a:gd name="connsiteX8" fmla="*/ 609102 w 609102"/>
              <a:gd name="connsiteY8" fmla="*/ 381003 h 595317"/>
              <a:gd name="connsiteX9" fmla="*/ 537663 w 609102"/>
              <a:gd name="connsiteY9" fmla="*/ 595317 h 595317"/>
              <a:gd name="connsiteX0" fmla="*/ 491758 w 656727"/>
              <a:gd name="connsiteY0" fmla="*/ 328621 h 595317"/>
              <a:gd name="connsiteX1" fmla="*/ 436340 w 656727"/>
              <a:gd name="connsiteY1" fmla="*/ 453312 h 595317"/>
              <a:gd name="connsiteX2" fmla="*/ 370974 w 656727"/>
              <a:gd name="connsiteY2" fmla="*/ 523879 h 595317"/>
              <a:gd name="connsiteX3" fmla="*/ 85222 w 656727"/>
              <a:gd name="connsiteY3" fmla="*/ 381003 h 595317"/>
              <a:gd name="connsiteX4" fmla="*/ 145394 w 656727"/>
              <a:gd name="connsiteY4" fmla="*/ 287057 h 595317"/>
              <a:gd name="connsiteX5" fmla="*/ 13784 w 656727"/>
              <a:gd name="connsiteY5" fmla="*/ 238127 h 595317"/>
              <a:gd name="connsiteX6" fmla="*/ 228098 w 656727"/>
              <a:gd name="connsiteY6" fmla="*/ 23813 h 595317"/>
              <a:gd name="connsiteX7" fmla="*/ 585288 w 656727"/>
              <a:gd name="connsiteY7" fmla="*/ 95251 h 595317"/>
              <a:gd name="connsiteX8" fmla="*/ 656727 w 656727"/>
              <a:gd name="connsiteY8" fmla="*/ 381003 h 595317"/>
              <a:gd name="connsiteX9" fmla="*/ 585288 w 656727"/>
              <a:gd name="connsiteY9" fmla="*/ 595317 h 595317"/>
              <a:gd name="connsiteX0" fmla="*/ 513693 w 678662"/>
              <a:gd name="connsiteY0" fmla="*/ 328621 h 595317"/>
              <a:gd name="connsiteX1" fmla="*/ 458275 w 678662"/>
              <a:gd name="connsiteY1" fmla="*/ 453312 h 595317"/>
              <a:gd name="connsiteX2" fmla="*/ 392909 w 678662"/>
              <a:gd name="connsiteY2" fmla="*/ 523879 h 595317"/>
              <a:gd name="connsiteX3" fmla="*/ 107157 w 678662"/>
              <a:gd name="connsiteY3" fmla="*/ 381003 h 595317"/>
              <a:gd name="connsiteX4" fmla="*/ 35720 w 678662"/>
              <a:gd name="connsiteY4" fmla="*/ 309565 h 595317"/>
              <a:gd name="connsiteX5" fmla="*/ 35719 w 678662"/>
              <a:gd name="connsiteY5" fmla="*/ 238127 h 595317"/>
              <a:gd name="connsiteX6" fmla="*/ 250033 w 678662"/>
              <a:gd name="connsiteY6" fmla="*/ 23813 h 595317"/>
              <a:gd name="connsiteX7" fmla="*/ 607223 w 678662"/>
              <a:gd name="connsiteY7" fmla="*/ 95251 h 595317"/>
              <a:gd name="connsiteX8" fmla="*/ 678662 w 678662"/>
              <a:gd name="connsiteY8" fmla="*/ 381003 h 595317"/>
              <a:gd name="connsiteX9" fmla="*/ 607223 w 678662"/>
              <a:gd name="connsiteY9" fmla="*/ 595317 h 595317"/>
              <a:gd name="connsiteX0" fmla="*/ 489879 w 654848"/>
              <a:gd name="connsiteY0" fmla="*/ 328621 h 595317"/>
              <a:gd name="connsiteX1" fmla="*/ 434461 w 654848"/>
              <a:gd name="connsiteY1" fmla="*/ 453312 h 595317"/>
              <a:gd name="connsiteX2" fmla="*/ 369095 w 654848"/>
              <a:gd name="connsiteY2" fmla="*/ 523879 h 595317"/>
              <a:gd name="connsiteX3" fmla="*/ 83343 w 654848"/>
              <a:gd name="connsiteY3" fmla="*/ 381003 h 595317"/>
              <a:gd name="connsiteX4" fmla="*/ 11906 w 654848"/>
              <a:gd name="connsiteY4" fmla="*/ 309565 h 595317"/>
              <a:gd name="connsiteX5" fmla="*/ 154782 w 654848"/>
              <a:gd name="connsiteY5" fmla="*/ 238127 h 595317"/>
              <a:gd name="connsiteX6" fmla="*/ 226219 w 654848"/>
              <a:gd name="connsiteY6" fmla="*/ 23813 h 595317"/>
              <a:gd name="connsiteX7" fmla="*/ 583409 w 654848"/>
              <a:gd name="connsiteY7" fmla="*/ 95251 h 595317"/>
              <a:gd name="connsiteX8" fmla="*/ 654848 w 654848"/>
              <a:gd name="connsiteY8" fmla="*/ 381003 h 595317"/>
              <a:gd name="connsiteX9" fmla="*/ 583409 w 654848"/>
              <a:gd name="connsiteY9" fmla="*/ 595317 h 595317"/>
              <a:gd name="connsiteX0" fmla="*/ 454161 w 619130"/>
              <a:gd name="connsiteY0" fmla="*/ 328621 h 595317"/>
              <a:gd name="connsiteX1" fmla="*/ 398743 w 619130"/>
              <a:gd name="connsiteY1" fmla="*/ 453312 h 595317"/>
              <a:gd name="connsiteX2" fmla="*/ 333377 w 619130"/>
              <a:gd name="connsiteY2" fmla="*/ 523879 h 595317"/>
              <a:gd name="connsiteX3" fmla="*/ 47625 w 619130"/>
              <a:gd name="connsiteY3" fmla="*/ 381003 h 595317"/>
              <a:gd name="connsiteX4" fmla="*/ 47626 w 619130"/>
              <a:gd name="connsiteY4" fmla="*/ 309565 h 595317"/>
              <a:gd name="connsiteX5" fmla="*/ 119064 w 619130"/>
              <a:gd name="connsiteY5" fmla="*/ 238127 h 595317"/>
              <a:gd name="connsiteX6" fmla="*/ 190501 w 619130"/>
              <a:gd name="connsiteY6" fmla="*/ 23813 h 595317"/>
              <a:gd name="connsiteX7" fmla="*/ 547691 w 619130"/>
              <a:gd name="connsiteY7" fmla="*/ 95251 h 595317"/>
              <a:gd name="connsiteX8" fmla="*/ 619130 w 619130"/>
              <a:gd name="connsiteY8" fmla="*/ 381003 h 595317"/>
              <a:gd name="connsiteX9" fmla="*/ 547691 w 619130"/>
              <a:gd name="connsiteY9" fmla="*/ 595317 h 595317"/>
              <a:gd name="connsiteX0" fmla="*/ 442255 w 607224"/>
              <a:gd name="connsiteY0" fmla="*/ 328621 h 595317"/>
              <a:gd name="connsiteX1" fmla="*/ 386837 w 607224"/>
              <a:gd name="connsiteY1" fmla="*/ 453312 h 595317"/>
              <a:gd name="connsiteX2" fmla="*/ 321471 w 607224"/>
              <a:gd name="connsiteY2" fmla="*/ 523879 h 595317"/>
              <a:gd name="connsiteX3" fmla="*/ 35719 w 607224"/>
              <a:gd name="connsiteY3" fmla="*/ 381003 h 595317"/>
              <a:gd name="connsiteX4" fmla="*/ 107158 w 607224"/>
              <a:gd name="connsiteY4" fmla="*/ 309565 h 595317"/>
              <a:gd name="connsiteX5" fmla="*/ 107158 w 607224"/>
              <a:gd name="connsiteY5" fmla="*/ 238127 h 595317"/>
              <a:gd name="connsiteX6" fmla="*/ 178595 w 607224"/>
              <a:gd name="connsiteY6" fmla="*/ 23813 h 595317"/>
              <a:gd name="connsiteX7" fmla="*/ 535785 w 607224"/>
              <a:gd name="connsiteY7" fmla="*/ 95251 h 595317"/>
              <a:gd name="connsiteX8" fmla="*/ 607224 w 607224"/>
              <a:gd name="connsiteY8" fmla="*/ 381003 h 595317"/>
              <a:gd name="connsiteX9" fmla="*/ 535785 w 607224"/>
              <a:gd name="connsiteY9" fmla="*/ 595317 h 595317"/>
              <a:gd name="connsiteX0" fmla="*/ 347003 w 511972"/>
              <a:gd name="connsiteY0" fmla="*/ 328621 h 595317"/>
              <a:gd name="connsiteX1" fmla="*/ 291585 w 511972"/>
              <a:gd name="connsiteY1" fmla="*/ 453312 h 595317"/>
              <a:gd name="connsiteX2" fmla="*/ 226219 w 511972"/>
              <a:gd name="connsiteY2" fmla="*/ 523879 h 595317"/>
              <a:gd name="connsiteX3" fmla="*/ 83344 w 511972"/>
              <a:gd name="connsiteY3" fmla="*/ 381003 h 595317"/>
              <a:gd name="connsiteX4" fmla="*/ 11906 w 511972"/>
              <a:gd name="connsiteY4" fmla="*/ 309565 h 595317"/>
              <a:gd name="connsiteX5" fmla="*/ 11906 w 511972"/>
              <a:gd name="connsiteY5" fmla="*/ 238127 h 595317"/>
              <a:gd name="connsiteX6" fmla="*/ 83343 w 511972"/>
              <a:gd name="connsiteY6" fmla="*/ 23813 h 595317"/>
              <a:gd name="connsiteX7" fmla="*/ 440533 w 511972"/>
              <a:gd name="connsiteY7" fmla="*/ 95251 h 595317"/>
              <a:gd name="connsiteX8" fmla="*/ 511972 w 511972"/>
              <a:gd name="connsiteY8" fmla="*/ 381003 h 595317"/>
              <a:gd name="connsiteX9" fmla="*/ 440533 w 511972"/>
              <a:gd name="connsiteY9" fmla="*/ 595317 h 595317"/>
              <a:gd name="connsiteX0" fmla="*/ 347003 w 511972"/>
              <a:gd name="connsiteY0" fmla="*/ 328621 h 595317"/>
              <a:gd name="connsiteX1" fmla="*/ 291585 w 511972"/>
              <a:gd name="connsiteY1" fmla="*/ 453312 h 595317"/>
              <a:gd name="connsiteX2" fmla="*/ 226219 w 511972"/>
              <a:gd name="connsiteY2" fmla="*/ 523879 h 595317"/>
              <a:gd name="connsiteX3" fmla="*/ 11906 w 511972"/>
              <a:gd name="connsiteY3" fmla="*/ 452441 h 595317"/>
              <a:gd name="connsiteX4" fmla="*/ 11906 w 511972"/>
              <a:gd name="connsiteY4" fmla="*/ 309565 h 595317"/>
              <a:gd name="connsiteX5" fmla="*/ 11906 w 511972"/>
              <a:gd name="connsiteY5" fmla="*/ 238127 h 595317"/>
              <a:gd name="connsiteX6" fmla="*/ 83343 w 511972"/>
              <a:gd name="connsiteY6" fmla="*/ 23813 h 595317"/>
              <a:gd name="connsiteX7" fmla="*/ 440533 w 511972"/>
              <a:gd name="connsiteY7" fmla="*/ 95251 h 595317"/>
              <a:gd name="connsiteX8" fmla="*/ 511972 w 511972"/>
              <a:gd name="connsiteY8" fmla="*/ 381003 h 595317"/>
              <a:gd name="connsiteX9" fmla="*/ 440533 w 511972"/>
              <a:gd name="connsiteY9" fmla="*/ 595317 h 595317"/>
              <a:gd name="connsiteX0" fmla="*/ 418441 w 583410"/>
              <a:gd name="connsiteY0" fmla="*/ 328621 h 595317"/>
              <a:gd name="connsiteX1" fmla="*/ 363023 w 583410"/>
              <a:gd name="connsiteY1" fmla="*/ 453312 h 595317"/>
              <a:gd name="connsiteX2" fmla="*/ 297657 w 583410"/>
              <a:gd name="connsiteY2" fmla="*/ 523879 h 595317"/>
              <a:gd name="connsiteX3" fmla="*/ 83344 w 583410"/>
              <a:gd name="connsiteY3" fmla="*/ 452441 h 595317"/>
              <a:gd name="connsiteX4" fmla="*/ 83344 w 583410"/>
              <a:gd name="connsiteY4" fmla="*/ 309565 h 595317"/>
              <a:gd name="connsiteX5" fmla="*/ 11906 w 583410"/>
              <a:gd name="connsiteY5" fmla="*/ 238127 h 595317"/>
              <a:gd name="connsiteX6" fmla="*/ 154781 w 583410"/>
              <a:gd name="connsiteY6" fmla="*/ 23813 h 595317"/>
              <a:gd name="connsiteX7" fmla="*/ 511971 w 583410"/>
              <a:gd name="connsiteY7" fmla="*/ 95251 h 595317"/>
              <a:gd name="connsiteX8" fmla="*/ 583410 w 583410"/>
              <a:gd name="connsiteY8" fmla="*/ 381003 h 595317"/>
              <a:gd name="connsiteX9" fmla="*/ 511971 w 583410"/>
              <a:gd name="connsiteY9" fmla="*/ 595317 h 595317"/>
              <a:gd name="connsiteX0" fmla="*/ 406535 w 571504"/>
              <a:gd name="connsiteY0" fmla="*/ 328621 h 595317"/>
              <a:gd name="connsiteX1" fmla="*/ 351117 w 571504"/>
              <a:gd name="connsiteY1" fmla="*/ 453312 h 595317"/>
              <a:gd name="connsiteX2" fmla="*/ 285751 w 571504"/>
              <a:gd name="connsiteY2" fmla="*/ 523879 h 595317"/>
              <a:gd name="connsiteX3" fmla="*/ 71438 w 571504"/>
              <a:gd name="connsiteY3" fmla="*/ 452441 h 595317"/>
              <a:gd name="connsiteX4" fmla="*/ 0 w 571504"/>
              <a:gd name="connsiteY4" fmla="*/ 309565 h 595317"/>
              <a:gd name="connsiteX5" fmla="*/ 0 w 571504"/>
              <a:gd name="connsiteY5" fmla="*/ 238127 h 595317"/>
              <a:gd name="connsiteX6" fmla="*/ 142875 w 571504"/>
              <a:gd name="connsiteY6" fmla="*/ 23813 h 595317"/>
              <a:gd name="connsiteX7" fmla="*/ 500065 w 571504"/>
              <a:gd name="connsiteY7" fmla="*/ 95251 h 595317"/>
              <a:gd name="connsiteX8" fmla="*/ 571504 w 571504"/>
              <a:gd name="connsiteY8" fmla="*/ 381003 h 595317"/>
              <a:gd name="connsiteX9" fmla="*/ 500065 w 571504"/>
              <a:gd name="connsiteY9" fmla="*/ 595317 h 595317"/>
              <a:gd name="connsiteX0" fmla="*/ 406535 w 571504"/>
              <a:gd name="connsiteY0" fmla="*/ 328621 h 595317"/>
              <a:gd name="connsiteX1" fmla="*/ 351117 w 571504"/>
              <a:gd name="connsiteY1" fmla="*/ 453312 h 595317"/>
              <a:gd name="connsiteX2" fmla="*/ 285751 w 571504"/>
              <a:gd name="connsiteY2" fmla="*/ 523879 h 595317"/>
              <a:gd name="connsiteX3" fmla="*/ 0 w 571504"/>
              <a:gd name="connsiteY3" fmla="*/ 452441 h 595317"/>
              <a:gd name="connsiteX4" fmla="*/ 0 w 571504"/>
              <a:gd name="connsiteY4" fmla="*/ 309565 h 595317"/>
              <a:gd name="connsiteX5" fmla="*/ 0 w 571504"/>
              <a:gd name="connsiteY5" fmla="*/ 238127 h 595317"/>
              <a:gd name="connsiteX6" fmla="*/ 142875 w 571504"/>
              <a:gd name="connsiteY6" fmla="*/ 23813 h 595317"/>
              <a:gd name="connsiteX7" fmla="*/ 500065 w 571504"/>
              <a:gd name="connsiteY7" fmla="*/ 95251 h 595317"/>
              <a:gd name="connsiteX8" fmla="*/ 571504 w 571504"/>
              <a:gd name="connsiteY8" fmla="*/ 381003 h 595317"/>
              <a:gd name="connsiteX9" fmla="*/ 500065 w 571504"/>
              <a:gd name="connsiteY9" fmla="*/ 595317 h 595317"/>
              <a:gd name="connsiteX0" fmla="*/ 406535 w 571504"/>
              <a:gd name="connsiteY0" fmla="*/ 328621 h 595317"/>
              <a:gd name="connsiteX1" fmla="*/ 351117 w 571504"/>
              <a:gd name="connsiteY1" fmla="*/ 453312 h 595317"/>
              <a:gd name="connsiteX2" fmla="*/ 214314 w 571504"/>
              <a:gd name="connsiteY2" fmla="*/ 523879 h 595317"/>
              <a:gd name="connsiteX3" fmla="*/ 0 w 571504"/>
              <a:gd name="connsiteY3" fmla="*/ 452441 h 595317"/>
              <a:gd name="connsiteX4" fmla="*/ 0 w 571504"/>
              <a:gd name="connsiteY4" fmla="*/ 309565 h 595317"/>
              <a:gd name="connsiteX5" fmla="*/ 0 w 571504"/>
              <a:gd name="connsiteY5" fmla="*/ 238127 h 595317"/>
              <a:gd name="connsiteX6" fmla="*/ 142875 w 571504"/>
              <a:gd name="connsiteY6" fmla="*/ 23813 h 595317"/>
              <a:gd name="connsiteX7" fmla="*/ 500065 w 571504"/>
              <a:gd name="connsiteY7" fmla="*/ 95251 h 595317"/>
              <a:gd name="connsiteX8" fmla="*/ 571504 w 571504"/>
              <a:gd name="connsiteY8" fmla="*/ 381003 h 595317"/>
              <a:gd name="connsiteX9" fmla="*/ 500065 w 571504"/>
              <a:gd name="connsiteY9" fmla="*/ 595317 h 595317"/>
              <a:gd name="connsiteX0" fmla="*/ 477973 w 642942"/>
              <a:gd name="connsiteY0" fmla="*/ 328621 h 595317"/>
              <a:gd name="connsiteX1" fmla="*/ 422555 w 642942"/>
              <a:gd name="connsiteY1" fmla="*/ 453312 h 595317"/>
              <a:gd name="connsiteX2" fmla="*/ 285752 w 642942"/>
              <a:gd name="connsiteY2" fmla="*/ 523879 h 595317"/>
              <a:gd name="connsiteX3" fmla="*/ 71438 w 642942"/>
              <a:gd name="connsiteY3" fmla="*/ 452441 h 595317"/>
              <a:gd name="connsiteX4" fmla="*/ 71438 w 642942"/>
              <a:gd name="connsiteY4" fmla="*/ 309565 h 595317"/>
              <a:gd name="connsiteX5" fmla="*/ 0 w 642942"/>
              <a:gd name="connsiteY5" fmla="*/ 238127 h 595317"/>
              <a:gd name="connsiteX6" fmla="*/ 214313 w 642942"/>
              <a:gd name="connsiteY6" fmla="*/ 23813 h 595317"/>
              <a:gd name="connsiteX7" fmla="*/ 571503 w 642942"/>
              <a:gd name="connsiteY7" fmla="*/ 95251 h 595317"/>
              <a:gd name="connsiteX8" fmla="*/ 642942 w 642942"/>
              <a:gd name="connsiteY8" fmla="*/ 381003 h 595317"/>
              <a:gd name="connsiteX9" fmla="*/ 571503 w 642942"/>
              <a:gd name="connsiteY9" fmla="*/ 595317 h 595317"/>
              <a:gd name="connsiteX0" fmla="*/ 406535 w 571504"/>
              <a:gd name="connsiteY0" fmla="*/ 328621 h 595317"/>
              <a:gd name="connsiteX1" fmla="*/ 351117 w 571504"/>
              <a:gd name="connsiteY1" fmla="*/ 453312 h 595317"/>
              <a:gd name="connsiteX2" fmla="*/ 214314 w 571504"/>
              <a:gd name="connsiteY2" fmla="*/ 523879 h 595317"/>
              <a:gd name="connsiteX3" fmla="*/ 0 w 571504"/>
              <a:gd name="connsiteY3" fmla="*/ 452441 h 595317"/>
              <a:gd name="connsiteX4" fmla="*/ 0 w 571504"/>
              <a:gd name="connsiteY4" fmla="*/ 309565 h 595317"/>
              <a:gd name="connsiteX5" fmla="*/ 0 w 571504"/>
              <a:gd name="connsiteY5" fmla="*/ 238127 h 595317"/>
              <a:gd name="connsiteX6" fmla="*/ 142875 w 571504"/>
              <a:gd name="connsiteY6" fmla="*/ 23813 h 595317"/>
              <a:gd name="connsiteX7" fmla="*/ 500065 w 571504"/>
              <a:gd name="connsiteY7" fmla="*/ 95251 h 595317"/>
              <a:gd name="connsiteX8" fmla="*/ 571504 w 571504"/>
              <a:gd name="connsiteY8" fmla="*/ 381003 h 595317"/>
              <a:gd name="connsiteX9" fmla="*/ 500065 w 571504"/>
              <a:gd name="connsiteY9" fmla="*/ 595317 h 595317"/>
              <a:gd name="connsiteX0" fmla="*/ 477973 w 642942"/>
              <a:gd name="connsiteY0" fmla="*/ 328621 h 595317"/>
              <a:gd name="connsiteX1" fmla="*/ 422555 w 642942"/>
              <a:gd name="connsiteY1" fmla="*/ 453312 h 595317"/>
              <a:gd name="connsiteX2" fmla="*/ 285752 w 642942"/>
              <a:gd name="connsiteY2" fmla="*/ 523879 h 595317"/>
              <a:gd name="connsiteX3" fmla="*/ 71438 w 642942"/>
              <a:gd name="connsiteY3" fmla="*/ 452441 h 595317"/>
              <a:gd name="connsiteX4" fmla="*/ 0 w 642942"/>
              <a:gd name="connsiteY4" fmla="*/ 381003 h 595317"/>
              <a:gd name="connsiteX5" fmla="*/ 71438 w 642942"/>
              <a:gd name="connsiteY5" fmla="*/ 238127 h 595317"/>
              <a:gd name="connsiteX6" fmla="*/ 214313 w 642942"/>
              <a:gd name="connsiteY6" fmla="*/ 23813 h 595317"/>
              <a:gd name="connsiteX7" fmla="*/ 571503 w 642942"/>
              <a:gd name="connsiteY7" fmla="*/ 95251 h 595317"/>
              <a:gd name="connsiteX8" fmla="*/ 642942 w 642942"/>
              <a:gd name="connsiteY8" fmla="*/ 381003 h 595317"/>
              <a:gd name="connsiteX9" fmla="*/ 571503 w 642942"/>
              <a:gd name="connsiteY9" fmla="*/ 595317 h 595317"/>
              <a:gd name="connsiteX0" fmla="*/ 477973 w 642942"/>
              <a:gd name="connsiteY0" fmla="*/ 328621 h 595317"/>
              <a:gd name="connsiteX1" fmla="*/ 422555 w 642942"/>
              <a:gd name="connsiteY1" fmla="*/ 453312 h 595317"/>
              <a:gd name="connsiteX2" fmla="*/ 285752 w 642942"/>
              <a:gd name="connsiteY2" fmla="*/ 523879 h 595317"/>
              <a:gd name="connsiteX3" fmla="*/ 71438 w 642942"/>
              <a:gd name="connsiteY3" fmla="*/ 452441 h 595317"/>
              <a:gd name="connsiteX4" fmla="*/ 0 w 642942"/>
              <a:gd name="connsiteY4" fmla="*/ 381003 h 595317"/>
              <a:gd name="connsiteX5" fmla="*/ 0 w 642942"/>
              <a:gd name="connsiteY5" fmla="*/ 238127 h 595317"/>
              <a:gd name="connsiteX6" fmla="*/ 214313 w 642942"/>
              <a:gd name="connsiteY6" fmla="*/ 23813 h 595317"/>
              <a:gd name="connsiteX7" fmla="*/ 571503 w 642942"/>
              <a:gd name="connsiteY7" fmla="*/ 95251 h 595317"/>
              <a:gd name="connsiteX8" fmla="*/ 642942 w 642942"/>
              <a:gd name="connsiteY8" fmla="*/ 381003 h 595317"/>
              <a:gd name="connsiteX9" fmla="*/ 571503 w 642942"/>
              <a:gd name="connsiteY9" fmla="*/ 595317 h 595317"/>
              <a:gd name="connsiteX0" fmla="*/ 549411 w 714380"/>
              <a:gd name="connsiteY0" fmla="*/ 328621 h 595317"/>
              <a:gd name="connsiteX1" fmla="*/ 493993 w 714380"/>
              <a:gd name="connsiteY1" fmla="*/ 453312 h 595317"/>
              <a:gd name="connsiteX2" fmla="*/ 357190 w 714380"/>
              <a:gd name="connsiteY2" fmla="*/ 523879 h 595317"/>
              <a:gd name="connsiteX3" fmla="*/ 142876 w 714380"/>
              <a:gd name="connsiteY3" fmla="*/ 452441 h 595317"/>
              <a:gd name="connsiteX4" fmla="*/ 0 w 714380"/>
              <a:gd name="connsiteY4" fmla="*/ 381003 h 595317"/>
              <a:gd name="connsiteX5" fmla="*/ 71438 w 714380"/>
              <a:gd name="connsiteY5" fmla="*/ 238127 h 595317"/>
              <a:gd name="connsiteX6" fmla="*/ 285751 w 714380"/>
              <a:gd name="connsiteY6" fmla="*/ 23813 h 595317"/>
              <a:gd name="connsiteX7" fmla="*/ 642941 w 714380"/>
              <a:gd name="connsiteY7" fmla="*/ 95251 h 595317"/>
              <a:gd name="connsiteX8" fmla="*/ 714380 w 714380"/>
              <a:gd name="connsiteY8" fmla="*/ 381003 h 595317"/>
              <a:gd name="connsiteX9" fmla="*/ 642941 w 714380"/>
              <a:gd name="connsiteY9" fmla="*/ 595317 h 595317"/>
              <a:gd name="connsiteX0" fmla="*/ 549411 w 714380"/>
              <a:gd name="connsiteY0" fmla="*/ 328621 h 595317"/>
              <a:gd name="connsiteX1" fmla="*/ 493993 w 714380"/>
              <a:gd name="connsiteY1" fmla="*/ 453312 h 595317"/>
              <a:gd name="connsiteX2" fmla="*/ 357190 w 714380"/>
              <a:gd name="connsiteY2" fmla="*/ 523879 h 595317"/>
              <a:gd name="connsiteX3" fmla="*/ 142876 w 714380"/>
              <a:gd name="connsiteY3" fmla="*/ 452441 h 595317"/>
              <a:gd name="connsiteX4" fmla="*/ 0 w 714380"/>
              <a:gd name="connsiteY4" fmla="*/ 381003 h 595317"/>
              <a:gd name="connsiteX5" fmla="*/ 71438 w 714380"/>
              <a:gd name="connsiteY5" fmla="*/ 238127 h 595317"/>
              <a:gd name="connsiteX6" fmla="*/ 285751 w 714380"/>
              <a:gd name="connsiteY6" fmla="*/ 23813 h 595317"/>
              <a:gd name="connsiteX7" fmla="*/ 642941 w 714380"/>
              <a:gd name="connsiteY7" fmla="*/ 95251 h 595317"/>
              <a:gd name="connsiteX8" fmla="*/ 714380 w 714380"/>
              <a:gd name="connsiteY8" fmla="*/ 381003 h 595317"/>
              <a:gd name="connsiteX9" fmla="*/ 642941 w 714380"/>
              <a:gd name="connsiteY9" fmla="*/ 595317 h 595317"/>
              <a:gd name="connsiteX0" fmla="*/ 513692 w 678661"/>
              <a:gd name="connsiteY0" fmla="*/ 328621 h 595317"/>
              <a:gd name="connsiteX1" fmla="*/ 458274 w 678661"/>
              <a:gd name="connsiteY1" fmla="*/ 453312 h 595317"/>
              <a:gd name="connsiteX2" fmla="*/ 321471 w 678661"/>
              <a:gd name="connsiteY2" fmla="*/ 523879 h 595317"/>
              <a:gd name="connsiteX3" fmla="*/ 107157 w 678661"/>
              <a:gd name="connsiteY3" fmla="*/ 452441 h 595317"/>
              <a:gd name="connsiteX4" fmla="*/ 35719 w 678661"/>
              <a:gd name="connsiteY4" fmla="*/ 381003 h 595317"/>
              <a:gd name="connsiteX5" fmla="*/ 35719 w 678661"/>
              <a:gd name="connsiteY5" fmla="*/ 238127 h 595317"/>
              <a:gd name="connsiteX6" fmla="*/ 250032 w 678661"/>
              <a:gd name="connsiteY6" fmla="*/ 23813 h 595317"/>
              <a:gd name="connsiteX7" fmla="*/ 607222 w 678661"/>
              <a:gd name="connsiteY7" fmla="*/ 95251 h 595317"/>
              <a:gd name="connsiteX8" fmla="*/ 678661 w 678661"/>
              <a:gd name="connsiteY8" fmla="*/ 381003 h 595317"/>
              <a:gd name="connsiteX9" fmla="*/ 607222 w 678661"/>
              <a:gd name="connsiteY9" fmla="*/ 595317 h 595317"/>
              <a:gd name="connsiteX0" fmla="*/ 513692 w 678661"/>
              <a:gd name="connsiteY0" fmla="*/ 328621 h 595317"/>
              <a:gd name="connsiteX1" fmla="*/ 458274 w 678661"/>
              <a:gd name="connsiteY1" fmla="*/ 453312 h 595317"/>
              <a:gd name="connsiteX2" fmla="*/ 321471 w 678661"/>
              <a:gd name="connsiteY2" fmla="*/ 523879 h 595317"/>
              <a:gd name="connsiteX3" fmla="*/ 107157 w 678661"/>
              <a:gd name="connsiteY3" fmla="*/ 452441 h 595317"/>
              <a:gd name="connsiteX4" fmla="*/ 35719 w 678661"/>
              <a:gd name="connsiteY4" fmla="*/ 381003 h 595317"/>
              <a:gd name="connsiteX5" fmla="*/ 35719 w 678661"/>
              <a:gd name="connsiteY5" fmla="*/ 238127 h 595317"/>
              <a:gd name="connsiteX6" fmla="*/ 250032 w 678661"/>
              <a:gd name="connsiteY6" fmla="*/ 23813 h 595317"/>
              <a:gd name="connsiteX7" fmla="*/ 607222 w 678661"/>
              <a:gd name="connsiteY7" fmla="*/ 95251 h 595317"/>
              <a:gd name="connsiteX8" fmla="*/ 678661 w 678661"/>
              <a:gd name="connsiteY8" fmla="*/ 381003 h 595317"/>
              <a:gd name="connsiteX9" fmla="*/ 607222 w 678661"/>
              <a:gd name="connsiteY9" fmla="*/ 595317 h 59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8661" h="595317">
                <a:moveTo>
                  <a:pt x="513692" y="328621"/>
                </a:moveTo>
                <a:cubicBezTo>
                  <a:pt x="500992" y="380575"/>
                  <a:pt x="490311" y="420769"/>
                  <a:pt x="458274" y="453312"/>
                </a:cubicBezTo>
                <a:cubicBezTo>
                  <a:pt x="426237" y="485855"/>
                  <a:pt x="379990" y="524024"/>
                  <a:pt x="321471" y="523879"/>
                </a:cubicBezTo>
                <a:cubicBezTo>
                  <a:pt x="262952" y="523734"/>
                  <a:pt x="142876" y="488160"/>
                  <a:pt x="107157" y="452441"/>
                </a:cubicBezTo>
                <a:lnTo>
                  <a:pt x="35719" y="381003"/>
                </a:lnTo>
                <a:cubicBezTo>
                  <a:pt x="59532" y="333378"/>
                  <a:pt x="0" y="297659"/>
                  <a:pt x="35719" y="238127"/>
                </a:cubicBezTo>
                <a:cubicBezTo>
                  <a:pt x="71438" y="178595"/>
                  <a:pt x="154782" y="47626"/>
                  <a:pt x="250032" y="23813"/>
                </a:cubicBezTo>
                <a:cubicBezTo>
                  <a:pt x="345283" y="0"/>
                  <a:pt x="535784" y="35719"/>
                  <a:pt x="607222" y="95251"/>
                </a:cubicBezTo>
                <a:cubicBezTo>
                  <a:pt x="678660" y="154783"/>
                  <a:pt x="678661" y="297659"/>
                  <a:pt x="678661" y="381003"/>
                </a:cubicBezTo>
                <a:cubicBezTo>
                  <a:pt x="678661" y="464347"/>
                  <a:pt x="630313" y="574535"/>
                  <a:pt x="607222" y="59531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cxnSp>
        <p:nvCxnSpPr>
          <p:cNvPr id="67" name="Straight Arrow Connector 66"/>
          <p:cNvCxnSpPr/>
          <p:nvPr/>
        </p:nvCxnSpPr>
        <p:spPr>
          <a:xfrm rot="16200000" flipH="1">
            <a:off x="5965041" y="2607463"/>
            <a:ext cx="1285884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itle 84"/>
          <p:cNvSpPr>
            <a:spLocks noGrp="1"/>
          </p:cNvSpPr>
          <p:nvPr>
            <p:ph type="title"/>
          </p:nvPr>
        </p:nvSpPr>
        <p:spPr>
          <a:xfrm>
            <a:off x="3571868" y="214290"/>
            <a:ext cx="4572032" cy="4143404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86" name="Text Placeholder 85"/>
          <p:cNvSpPr>
            <a:spLocks noGrp="1"/>
          </p:cNvSpPr>
          <p:nvPr>
            <p:ph type="body" idx="2"/>
          </p:nvPr>
        </p:nvSpPr>
        <p:spPr>
          <a:xfrm>
            <a:off x="0" y="0"/>
            <a:ext cx="3571868" cy="2857496"/>
          </a:xfrm>
        </p:spPr>
        <p:txBody>
          <a:bodyPr>
            <a:normAutofit fontScale="92500"/>
          </a:bodyPr>
          <a:lstStyle/>
          <a:p>
            <a:r>
              <a:rPr lang="bg-BG" sz="2400" dirty="0" smtClean="0"/>
              <a:t>Нека</a:t>
            </a:r>
            <a:r>
              <a:rPr lang="bg-BG" sz="2400" dirty="0" smtClean="0">
                <a:latin typeface="All Times New Roman " pitchFamily="18" charset="0"/>
                <a:cs typeface="All Times New Roman " pitchFamily="18" charset="0"/>
              </a:rPr>
              <a:t> </a:t>
            </a:r>
            <a:r>
              <a:rPr lang="en-US" sz="2400" dirty="0" smtClean="0">
                <a:latin typeface="All Times New Roman " pitchFamily="18" charset="0"/>
                <a:cs typeface="All Times New Roman " pitchFamily="18" charset="0"/>
              </a:rPr>
              <a:t>K </a:t>
            </a:r>
            <a:r>
              <a:rPr lang="bg-BG" sz="2400" dirty="0" smtClean="0"/>
              <a:t>е единичната окръжност, началното рамо на обобщения ъгъл а съвпада с лъча </a:t>
            </a:r>
            <a:r>
              <a:rPr lang="bg-BG" sz="2400" dirty="0" smtClean="0">
                <a:latin typeface="All Times New Roman " pitchFamily="18" charset="0"/>
                <a:cs typeface="All Times New Roman " pitchFamily="18" charset="0"/>
              </a:rPr>
              <a:t>О</a:t>
            </a:r>
            <a:r>
              <a:rPr lang="en-US" sz="2400" dirty="0" smtClean="0">
                <a:latin typeface="All Times New Roman " pitchFamily="18" charset="0"/>
                <a:cs typeface="All Times New Roman " pitchFamily="18" charset="0"/>
              </a:rPr>
              <a:t>x</a:t>
            </a:r>
            <a:r>
              <a:rPr lang="en-US" sz="2400" dirty="0" smtClean="0"/>
              <a:t>, a </a:t>
            </a:r>
            <a:r>
              <a:rPr lang="en-US" sz="2400" dirty="0" smtClean="0">
                <a:latin typeface="All Times New Roman " pitchFamily="18" charset="0"/>
                <a:cs typeface="All Times New Roman " pitchFamily="18" charset="0"/>
              </a:rPr>
              <a:t>M(</a:t>
            </a:r>
            <a:r>
              <a:rPr lang="en-US" sz="2400" dirty="0" err="1" smtClean="0">
                <a:latin typeface="All Times New Roman " pitchFamily="18" charset="0"/>
                <a:cs typeface="All Times New Roman " pitchFamily="18" charset="0"/>
              </a:rPr>
              <a:t>Xm;Ym</a:t>
            </a:r>
            <a:r>
              <a:rPr lang="en-US" sz="2400" dirty="0" smtClean="0">
                <a:latin typeface="All Times New Roman " pitchFamily="18" charset="0"/>
                <a:cs typeface="All Times New Roman " pitchFamily="18" charset="0"/>
              </a:rPr>
              <a:t>) </a:t>
            </a:r>
            <a:r>
              <a:rPr lang="en-US" sz="2400" dirty="0" smtClean="0"/>
              <a:t>e </a:t>
            </a:r>
            <a:r>
              <a:rPr lang="bg-BG" sz="2400" dirty="0" smtClean="0"/>
              <a:t>пресечната точка на крайното му рамо с </a:t>
            </a:r>
            <a:r>
              <a:rPr lang="bg-BG" sz="2400" dirty="0" smtClean="0">
                <a:latin typeface="All Times New Roman " pitchFamily="18" charset="0"/>
                <a:cs typeface="All Times New Roman " pitchFamily="18" charset="0"/>
              </a:rPr>
              <a:t>К</a:t>
            </a:r>
            <a:r>
              <a:rPr lang="bg-BG" sz="2400" dirty="0" smtClean="0"/>
              <a:t>. Тогава:</a:t>
            </a:r>
          </a:p>
          <a:p>
            <a:endParaRPr lang="bg-BG" sz="2000" dirty="0" smtClean="0"/>
          </a:p>
        </p:txBody>
      </p:sp>
      <p:sp>
        <p:nvSpPr>
          <p:cNvPr id="82" name="Text Placeholder 8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>
                <a:latin typeface="All Times New Roman " pitchFamily="18" charset="0"/>
                <a:cs typeface="All Times New Roman " pitchFamily="18" charset="0"/>
              </a:rPr>
              <a:t> </a:t>
            </a:r>
            <a:r>
              <a:rPr lang="en-US" sz="2000" dirty="0" smtClean="0">
                <a:latin typeface="All Times New Roman " pitchFamily="18" charset="0"/>
                <a:cs typeface="All Times New Roman " pitchFamily="18" charset="0"/>
              </a:rPr>
              <a:t>                                     Y</a:t>
            </a:r>
            <a:r>
              <a:rPr lang="en-US" dirty="0" smtClean="0"/>
              <a:t>      </a:t>
            </a:r>
          </a:p>
          <a:p>
            <a:pPr algn="r">
              <a:buNone/>
            </a:pPr>
            <a:endParaRPr lang="en-US" dirty="0"/>
          </a:p>
          <a:p>
            <a:pPr>
              <a:buNone/>
            </a:pPr>
            <a:r>
              <a:rPr lang="en-US" sz="2400" dirty="0" smtClean="0"/>
              <a:t>           </a:t>
            </a:r>
            <a:r>
              <a:rPr lang="en-US" sz="2400" dirty="0" smtClean="0">
                <a:latin typeface="All Times New Roman " pitchFamily="18" charset="0"/>
                <a:cs typeface="All Times New Roman " pitchFamily="18" charset="0"/>
              </a:rPr>
              <a:t>K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                 </a:t>
            </a:r>
            <a:r>
              <a:rPr lang="en-US" sz="2400" dirty="0" smtClean="0">
                <a:latin typeface="All Times New Roman " pitchFamily="18" charset="0"/>
                <a:cs typeface="All Times New Roman " pitchFamily="18" charset="0"/>
              </a:rPr>
              <a:t>x</a:t>
            </a:r>
          </a:p>
          <a:p>
            <a:pPr>
              <a:spcBef>
                <a:spcPts val="600"/>
              </a:spcBef>
              <a:buNone/>
            </a:pPr>
            <a:r>
              <a:rPr lang="en-US" sz="2400" dirty="0" smtClean="0"/>
              <a:t>                                                </a:t>
            </a:r>
            <a:r>
              <a:rPr lang="en-US" sz="2400" dirty="0" smtClean="0">
                <a:latin typeface="All Times New Roman " pitchFamily="18" charset="0"/>
                <a:cs typeface="All Times New Roman " pitchFamily="18" charset="0"/>
              </a:rPr>
              <a:t>O</a:t>
            </a:r>
          </a:p>
          <a:p>
            <a:pPr>
              <a:buNone/>
            </a:pPr>
            <a:r>
              <a:rPr lang="en-US" sz="2400" dirty="0" smtClean="0"/>
              <a:t>        </a:t>
            </a:r>
            <a:r>
              <a:rPr lang="bg-BG" dirty="0" smtClean="0"/>
              <a:t>                          </a:t>
            </a:r>
            <a:r>
              <a:rPr lang="en-US" dirty="0"/>
              <a:t> </a:t>
            </a: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                                            </a:t>
            </a:r>
            <a:r>
              <a:rPr lang="en-US" sz="2400" dirty="0" smtClean="0">
                <a:latin typeface="Agency FB" pitchFamily="34" charset="0"/>
              </a:rPr>
              <a:t>M</a:t>
            </a:r>
            <a:r>
              <a:rPr lang="en-US" sz="2400" dirty="0" smtClean="0"/>
              <a:t>(</a:t>
            </a:r>
            <a:r>
              <a:rPr lang="en-US" sz="2400" dirty="0" err="1" smtClean="0"/>
              <a:t>X</a:t>
            </a:r>
            <a:r>
              <a:rPr lang="en-US" baseline="-25000" dirty="0" err="1" smtClean="0">
                <a:latin typeface="Agency FB" pitchFamily="34" charset="0"/>
              </a:rPr>
              <a:t>m</a:t>
            </a:r>
            <a:r>
              <a:rPr lang="en-US" sz="2400" dirty="0" err="1" smtClean="0"/>
              <a:t>;Y</a:t>
            </a:r>
            <a:r>
              <a:rPr lang="en-US" baseline="-30000" dirty="0" err="1" smtClean="0">
                <a:latin typeface="Agency FB" pitchFamily="34" charset="0"/>
              </a:rPr>
              <a:t>m</a:t>
            </a:r>
            <a:r>
              <a:rPr lang="en-US" sz="2400" dirty="0" smtClean="0"/>
              <a:t>)</a:t>
            </a:r>
            <a:r>
              <a:rPr lang="bg-BG" dirty="0" smtClean="0"/>
              <a:t>                                                          </a:t>
            </a:r>
            <a:endParaRPr lang="bg-BG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089400" y="2032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20320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14282" y="2857496"/>
          <a:ext cx="3095376" cy="2214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tion" r:id="rId5" imgW="1562040" imgH="1117440" progId="Equation.DSMT4">
                  <p:embed/>
                </p:oleObj>
              </mc:Choice>
              <mc:Fallback>
                <p:oleObj name="Equation" r:id="rId5" imgW="1562040" imgH="11174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2857496"/>
                        <a:ext cx="3095376" cy="22145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0" y="0"/>
            <a:ext cx="3008313" cy="3286124"/>
          </a:xfrm>
        </p:spPr>
        <p:txBody>
          <a:bodyPr>
            <a:normAutofit fontScale="90000"/>
          </a:bodyPr>
          <a:lstStyle/>
          <a:p>
            <a:r>
              <a:rPr lang="bg-BG" sz="2800" dirty="0"/>
              <a:t>П</a:t>
            </a:r>
            <a:r>
              <a:rPr lang="bg-BG" sz="2000" dirty="0" smtClean="0"/>
              <a:t>равило за запомняне на таблицата за ъглите</a:t>
            </a:r>
            <a:r>
              <a:rPr lang="en-US" sz="2000" dirty="0" smtClean="0"/>
              <a:t>:</a:t>
            </a:r>
            <a:r>
              <a:rPr lang="bg-BG" sz="2000" dirty="0" smtClean="0"/>
              <a:t> </a:t>
            </a:r>
            <a:r>
              <a:rPr lang="bg-BG" sz="2200" b="0" dirty="0" smtClean="0"/>
              <a:t>30, 45 </a:t>
            </a:r>
            <a:r>
              <a:rPr lang="bg-BG" sz="2000" dirty="0" smtClean="0"/>
              <a:t>и</a:t>
            </a:r>
            <a:r>
              <a:rPr lang="bg-BG" sz="2200" b="0" dirty="0" smtClean="0"/>
              <a:t> 60: </a:t>
            </a:r>
            <a:r>
              <a:rPr lang="bg-BG" sz="3200" b="0" i="1" dirty="0"/>
              <a:t>П</a:t>
            </a:r>
            <a:r>
              <a:rPr lang="bg-BG" sz="2200" b="0" i="1" dirty="0" smtClean="0"/>
              <a:t>ри </a:t>
            </a:r>
            <a:r>
              <a:rPr lang="en-US" sz="2100" b="0" i="1" dirty="0" err="1" smtClean="0"/>
              <a:t>sin</a:t>
            </a:r>
            <a:r>
              <a:rPr lang="en-US" sz="3000" b="0" i="1" dirty="0" err="1" smtClean="0">
                <a:latin typeface="Monotype Corsiva" pitchFamily="66" charset="0"/>
              </a:rPr>
              <a:t>a</a:t>
            </a:r>
            <a:r>
              <a:rPr lang="en-US" sz="2500" b="0" i="1" dirty="0" smtClean="0"/>
              <a:t> </a:t>
            </a:r>
            <a:r>
              <a:rPr lang="bg-BG" sz="2200" b="0" i="1" dirty="0" smtClean="0"/>
              <a:t>числата </a:t>
            </a:r>
            <a:r>
              <a:rPr lang="bg-BG" sz="2200" b="0" dirty="0" smtClean="0"/>
              <a:t>1</a:t>
            </a:r>
            <a:r>
              <a:rPr lang="bg-BG" sz="2200" b="0" i="1" dirty="0" smtClean="0"/>
              <a:t>, </a:t>
            </a:r>
            <a:r>
              <a:rPr lang="bg-BG" sz="2200" b="0" dirty="0" smtClean="0"/>
              <a:t>2</a:t>
            </a:r>
            <a:r>
              <a:rPr lang="bg-BG" sz="2200" b="0" i="1" dirty="0" smtClean="0"/>
              <a:t> и </a:t>
            </a:r>
            <a:r>
              <a:rPr lang="bg-BG" sz="2200" b="0" dirty="0" smtClean="0"/>
              <a:t>3</a:t>
            </a:r>
            <a:r>
              <a:rPr lang="bg-BG" sz="2200" b="0" i="1" dirty="0" smtClean="0"/>
              <a:t> се коренуват в този ред и корените се делят на </a:t>
            </a:r>
            <a:r>
              <a:rPr lang="bg-BG" sz="2200" b="0" dirty="0" smtClean="0"/>
              <a:t>2.</a:t>
            </a:r>
            <a:r>
              <a:rPr lang="bg-BG" sz="2200" b="0" i="1" dirty="0" smtClean="0"/>
              <a:t> </a:t>
            </a:r>
            <a:r>
              <a:rPr lang="bg-BG" sz="2800" b="0" i="1" dirty="0" smtClean="0"/>
              <a:t>П</a:t>
            </a:r>
            <a:r>
              <a:rPr lang="bg-BG" sz="2200" b="0" i="1" dirty="0" smtClean="0"/>
              <a:t>ри </a:t>
            </a:r>
            <a:r>
              <a:rPr lang="en-US" sz="2100" b="0" dirty="0" err="1" smtClean="0"/>
              <a:t>cos</a:t>
            </a:r>
            <a:r>
              <a:rPr lang="en-US" sz="3000" b="0" dirty="0" err="1" smtClean="0">
                <a:latin typeface="Monotype Corsiva" pitchFamily="66" charset="0"/>
              </a:rPr>
              <a:t>a</a:t>
            </a:r>
            <a:r>
              <a:rPr lang="bg-BG" sz="2100" b="0" dirty="0" smtClean="0">
                <a:latin typeface="Monotype Corsiva" pitchFamily="66" charset="0"/>
              </a:rPr>
              <a:t> </a:t>
            </a:r>
            <a:r>
              <a:rPr lang="bg-BG" sz="2200" b="0" i="1" dirty="0" smtClean="0"/>
              <a:t>това става в обратен ред.</a:t>
            </a:r>
            <a:endParaRPr lang="bg-BG" sz="2200" b="0" i="1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idx="2"/>
          </p:nvPr>
        </p:nvSpPr>
        <p:spPr>
          <a:xfrm>
            <a:off x="928694" y="4000504"/>
            <a:ext cx="6357950" cy="1785950"/>
          </a:xfrm>
          <a:noFill/>
        </p:spPr>
        <p:txBody>
          <a:bodyPr>
            <a:noAutofit/>
          </a:bodyPr>
          <a:lstStyle/>
          <a:p>
            <a:pPr algn="ctr"/>
            <a:r>
              <a:rPr lang="bg-BG" sz="2000" dirty="0" smtClean="0"/>
              <a:t>Пример: </a:t>
            </a:r>
          </a:p>
          <a:p>
            <a:pPr algn="ctr"/>
            <a:r>
              <a:rPr lang="en-US" sz="2000" dirty="0" smtClean="0"/>
              <a:t>sin135 = sin(180 – 45</a:t>
            </a:r>
            <a:r>
              <a:rPr lang="bg-BG" sz="2000" dirty="0" smtClean="0"/>
              <a:t>) </a:t>
            </a:r>
            <a:r>
              <a:rPr lang="en-US" sz="2000" dirty="0" smtClean="0"/>
              <a:t>=</a:t>
            </a:r>
            <a:r>
              <a:rPr lang="bg-BG" sz="2000" dirty="0"/>
              <a:t> </a:t>
            </a:r>
            <a:r>
              <a:rPr lang="en-US" sz="2000" dirty="0" smtClean="0"/>
              <a:t>sin45</a:t>
            </a:r>
            <a:endParaRPr lang="bg-BG" sz="2000" dirty="0" smtClean="0"/>
          </a:p>
          <a:p>
            <a:pPr algn="ctr"/>
            <a:r>
              <a:rPr lang="bg-BG" sz="2000" dirty="0" smtClean="0"/>
              <a:t/>
            </a:r>
            <a:br>
              <a:rPr lang="bg-BG" sz="2000" dirty="0" smtClean="0"/>
            </a:br>
            <a:r>
              <a:rPr lang="en-US" sz="2000" dirty="0" smtClean="0"/>
              <a:t>cos150 = </a:t>
            </a:r>
            <a:r>
              <a:rPr lang="en-US" sz="2000" dirty="0" err="1" smtClean="0"/>
              <a:t>cos</a:t>
            </a:r>
            <a:r>
              <a:rPr lang="en-US" sz="2000" dirty="0" smtClean="0"/>
              <a:t>(180 – 30) = -cos30</a:t>
            </a:r>
            <a:endParaRPr lang="bg-BG" sz="2000" dirty="0"/>
          </a:p>
        </p:txBody>
      </p:sp>
      <p:pic>
        <p:nvPicPr>
          <p:cNvPr id="22" name="Content Placeholder 21" descr="pic50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357554" y="71414"/>
            <a:ext cx="5500694" cy="335758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5000"/>
            <a:lum/>
          </a:blip>
          <a:srcRect/>
          <a:stretch>
            <a:fillRect t="-51000" b="-5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14282" y="2928934"/>
            <a:ext cx="8229600" cy="1143000"/>
          </a:xfrm>
        </p:spPr>
        <p:txBody>
          <a:bodyPr>
            <a:noAutofit/>
          </a:bodyPr>
          <a:lstStyle/>
          <a:p>
            <a:r>
              <a:rPr lang="bg-BG" sz="5400" dirty="0" smtClean="0">
                <a:solidFill>
                  <a:schemeClr val="accent6"/>
                </a:solidFill>
              </a:rPr>
              <a:t>Определение на </a:t>
            </a:r>
            <a:r>
              <a:rPr lang="en-US" sz="5400" dirty="0" err="1" smtClean="0">
                <a:solidFill>
                  <a:schemeClr val="accent6"/>
                </a:solidFill>
              </a:rPr>
              <a:t>sinX</a:t>
            </a:r>
            <a:r>
              <a:rPr lang="en-US" sz="5400" dirty="0" smtClean="0">
                <a:solidFill>
                  <a:schemeClr val="accent6"/>
                </a:solidFill>
              </a:rPr>
              <a:t>, </a:t>
            </a:r>
            <a:r>
              <a:rPr lang="en-US" sz="5400" dirty="0" err="1" smtClean="0">
                <a:solidFill>
                  <a:schemeClr val="accent6"/>
                </a:solidFill>
              </a:rPr>
              <a:t>cosX</a:t>
            </a:r>
            <a:r>
              <a:rPr lang="en-US" sz="5400" dirty="0" smtClean="0">
                <a:solidFill>
                  <a:schemeClr val="accent6"/>
                </a:solidFill>
              </a:rPr>
              <a:t>,</a:t>
            </a:r>
            <a:br>
              <a:rPr lang="en-US" sz="5400" dirty="0" smtClean="0">
                <a:solidFill>
                  <a:schemeClr val="accent6"/>
                </a:solidFill>
              </a:rPr>
            </a:br>
            <a:r>
              <a:rPr lang="bg-BG" sz="5400" dirty="0" smtClean="0">
                <a:solidFill>
                  <a:schemeClr val="accent6"/>
                </a:solidFill>
              </a:rPr>
              <a:t> </a:t>
            </a:r>
            <a:r>
              <a:rPr lang="en-US" sz="5400" dirty="0" smtClean="0">
                <a:solidFill>
                  <a:schemeClr val="accent6"/>
                </a:solidFill>
              </a:rPr>
              <a:t> </a:t>
            </a:r>
            <a:r>
              <a:rPr lang="en-US" sz="5400" dirty="0" err="1" smtClean="0">
                <a:solidFill>
                  <a:schemeClr val="accent6"/>
                </a:solidFill>
              </a:rPr>
              <a:t>tgX</a:t>
            </a:r>
            <a:r>
              <a:rPr lang="en-US" sz="5400" dirty="0" smtClean="0">
                <a:solidFill>
                  <a:schemeClr val="accent6"/>
                </a:solidFill>
              </a:rPr>
              <a:t> </a:t>
            </a:r>
            <a:r>
              <a:rPr lang="bg-BG" sz="5400" dirty="0" smtClean="0">
                <a:solidFill>
                  <a:schemeClr val="accent6"/>
                </a:solidFill>
              </a:rPr>
              <a:t>и</a:t>
            </a:r>
            <a:r>
              <a:rPr lang="en-US" sz="5400" dirty="0" smtClean="0">
                <a:solidFill>
                  <a:schemeClr val="accent6"/>
                </a:solidFill>
              </a:rPr>
              <a:t> </a:t>
            </a:r>
            <a:r>
              <a:rPr lang="en-US" sz="5400" dirty="0" err="1" smtClean="0">
                <a:solidFill>
                  <a:schemeClr val="accent6"/>
                </a:solidFill>
              </a:rPr>
              <a:t>cotgX</a:t>
            </a:r>
            <a:endParaRPr lang="bg-BG" sz="54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91"/>
          <p:cNvSpPr>
            <a:spLocks noGrp="1"/>
          </p:cNvSpPr>
          <p:nvPr>
            <p:ph type="ctrTitle"/>
          </p:nvPr>
        </p:nvSpPr>
        <p:spPr>
          <a:xfrm>
            <a:off x="3857620" y="-642966"/>
            <a:ext cx="4572032" cy="5072098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                           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             </a:t>
            </a:r>
            <a:br>
              <a:rPr lang="en-US" sz="2400" dirty="0" smtClean="0"/>
            </a:br>
            <a:r>
              <a:rPr lang="en-US" sz="2400" dirty="0" smtClean="0">
                <a:latin typeface="Monotype Corsiva" pitchFamily="66" charset="0"/>
              </a:rPr>
              <a:t>                          Y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latin typeface="Monotype Corsiva" pitchFamily="66" charset="0"/>
              </a:rPr>
              <a:t>                                                       X</a:t>
            </a:r>
            <a:endParaRPr lang="bg-BG" sz="2400" dirty="0">
              <a:latin typeface="Monotype Corsiva" pitchFamily="66" charset="0"/>
            </a:endParaRPr>
          </a:p>
        </p:txBody>
      </p:sp>
      <p:sp>
        <p:nvSpPr>
          <p:cNvPr id="93" name="Subtitle 92"/>
          <p:cNvSpPr>
            <a:spLocks noGrp="1"/>
          </p:cNvSpPr>
          <p:nvPr>
            <p:ph type="subTitle" idx="1"/>
          </p:nvPr>
        </p:nvSpPr>
        <p:spPr>
          <a:xfrm>
            <a:off x="0" y="214290"/>
            <a:ext cx="4214810" cy="614364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bg-BG" sz="2400" dirty="0" smtClean="0">
                <a:solidFill>
                  <a:schemeClr val="tx1"/>
                </a:solidFill>
                <a:latin typeface="Monotype Corsiva" pitchFamily="66" charset="0"/>
              </a:rPr>
              <a:t>  </a:t>
            </a:r>
            <a:r>
              <a:rPr lang="bg-BG" sz="2400" dirty="0" smtClean="0">
                <a:solidFill>
                  <a:schemeClr val="tx1"/>
                </a:solidFill>
                <a:latin typeface="All Times New Roman " pitchFamily="18" charset="0"/>
                <a:cs typeface="All Times New Roman " pitchFamily="18" charset="0"/>
              </a:rPr>
              <a:t>Синус, косинус, тангенс и котангенс от реалното число 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  <a:cs typeface="All Times New Roman " pitchFamily="18" charset="0"/>
              </a:rPr>
              <a:t>X </a:t>
            </a:r>
            <a:r>
              <a:rPr lang="bg-BG" sz="2400" dirty="0" smtClean="0">
                <a:solidFill>
                  <a:schemeClr val="tx1"/>
                </a:solidFill>
                <a:latin typeface="All Times New Roman " pitchFamily="18" charset="0"/>
                <a:cs typeface="All Times New Roman " pitchFamily="18" charset="0"/>
              </a:rPr>
              <a:t>е тяхната стойност за обобщения ъгъл с радианна мярка 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  <a:cs typeface="All Times New Roman " pitchFamily="18" charset="0"/>
              </a:rPr>
              <a:t>X.</a:t>
            </a:r>
            <a:endParaRPr lang="bg-BG" sz="2400" dirty="0" smtClean="0">
              <a:solidFill>
                <a:schemeClr val="tx1"/>
              </a:solidFill>
              <a:latin typeface="Agency FB" pitchFamily="34" charset="0"/>
              <a:cs typeface="All Times New Roman " pitchFamily="18" charset="0"/>
            </a:endParaRPr>
          </a:p>
          <a:p>
            <a:pPr algn="l"/>
            <a:endParaRPr lang="bg-BG" sz="2400" dirty="0">
              <a:solidFill>
                <a:schemeClr val="tx1"/>
              </a:solidFill>
              <a:latin typeface="All Times New Roman " pitchFamily="18" charset="0"/>
              <a:cs typeface="All Times New Roman " pitchFamily="18" charset="0"/>
            </a:endParaRPr>
          </a:p>
          <a:p>
            <a:pPr algn="l"/>
            <a:r>
              <a:rPr lang="bg-BG" sz="2400" dirty="0" smtClean="0">
                <a:solidFill>
                  <a:schemeClr val="tx1"/>
                </a:solidFill>
                <a:latin typeface="All Times New Roman " pitchFamily="18" charset="0"/>
                <a:cs typeface="All Times New Roman " pitchFamily="18" charset="0"/>
              </a:rPr>
              <a:t>  </a:t>
            </a:r>
            <a:r>
              <a:rPr lang="bg-BG" sz="2400" dirty="0" smtClean="0">
                <a:solidFill>
                  <a:schemeClr val="tx1"/>
                </a:solidFill>
                <a:latin typeface="+mj-lt"/>
                <a:cs typeface="All Times New Roman " pitchFamily="18" charset="0"/>
              </a:rPr>
              <a:t>Съответствието между числа и ъгли определя съответсвие между числата и точките от окръжността </a:t>
            </a:r>
            <a:r>
              <a:rPr lang="bg-BG" sz="2400" b="1" dirty="0" smtClean="0">
                <a:solidFill>
                  <a:schemeClr val="tx1"/>
                </a:solidFill>
                <a:latin typeface="+mj-lt"/>
                <a:cs typeface="All Times New Roman " pitchFamily="18" charset="0"/>
              </a:rPr>
              <a:t>К</a:t>
            </a:r>
            <a:r>
              <a:rPr lang="bg-BG" sz="2400" dirty="0" smtClean="0">
                <a:solidFill>
                  <a:schemeClr val="tx1"/>
                </a:solidFill>
                <a:latin typeface="+mj-lt"/>
                <a:cs typeface="All Times New Roman " pitchFamily="18" charset="0"/>
              </a:rPr>
              <a:t>. При него числото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  <a:cs typeface="All Times New Roman " pitchFamily="18" charset="0"/>
              </a:rPr>
              <a:t>X</a:t>
            </a:r>
            <a:r>
              <a:rPr lang="bg-BG" sz="2400" dirty="0" smtClean="0">
                <a:solidFill>
                  <a:schemeClr val="tx1"/>
                </a:solidFill>
                <a:latin typeface="+mj-lt"/>
                <a:cs typeface="All Times New Roman " pitchFamily="18" charset="0"/>
              </a:rPr>
              <a:t> съпоставя точката, в която крайното рамо на ъгъла с мярка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  <a:cs typeface="All Times New Roman " pitchFamily="18" charset="0"/>
              </a:rPr>
              <a:t>X</a:t>
            </a:r>
            <a:r>
              <a:rPr lang="bg-BG" sz="2400" dirty="0" smtClean="0">
                <a:solidFill>
                  <a:schemeClr val="tx1"/>
                </a:solidFill>
                <a:latin typeface="+mj-lt"/>
                <a:cs typeface="All Times New Roman " pitchFamily="18" charset="0"/>
              </a:rPr>
              <a:t> пресича </a:t>
            </a:r>
            <a:r>
              <a:rPr lang="bg-BG" sz="2400" b="1" dirty="0" smtClean="0">
                <a:solidFill>
                  <a:schemeClr val="tx1"/>
                </a:solidFill>
                <a:latin typeface="+mj-lt"/>
                <a:cs typeface="All Times New Roman " pitchFamily="18" charset="0"/>
              </a:rPr>
              <a:t>К</a:t>
            </a:r>
            <a:r>
              <a:rPr lang="bg-BG" sz="2400" dirty="0" smtClean="0">
                <a:solidFill>
                  <a:schemeClr val="tx1"/>
                </a:solidFill>
                <a:latin typeface="+mj-lt"/>
                <a:cs typeface="All Times New Roman " pitchFamily="18" charset="0"/>
              </a:rPr>
              <a:t>. Тук две числа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  <a:cs typeface="All Times New Roman " pitchFamily="18" charset="0"/>
              </a:rPr>
              <a:t>x</a:t>
            </a:r>
            <a:r>
              <a:rPr lang="bg-BG" sz="2400" dirty="0" smtClean="0">
                <a:solidFill>
                  <a:schemeClr val="tx1"/>
                </a:solidFill>
                <a:latin typeface="+mj-lt"/>
                <a:cs typeface="All Times New Roman " pitchFamily="18" charset="0"/>
              </a:rPr>
              <a:t> и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  <a:cs typeface="All Times New Roman " pitchFamily="18" charset="0"/>
              </a:rPr>
              <a:t>y</a:t>
            </a:r>
            <a:r>
              <a:rPr lang="bg-BG" sz="2400" dirty="0" smtClean="0">
                <a:solidFill>
                  <a:schemeClr val="tx1"/>
                </a:solidFill>
                <a:latin typeface="+mj-lt"/>
                <a:cs typeface="All Times New Roman " pitchFamily="18" charset="0"/>
              </a:rPr>
              <a:t> се изобразяват в една и съща точка точно тогава когато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  <a:cs typeface="All Times New Roman " pitchFamily="18" charset="0"/>
              </a:rPr>
              <a:t>x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cs typeface="All Times New Roman " pitchFamily="18" charset="0"/>
              </a:rPr>
              <a:t>-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  <a:cs typeface="All Times New Roman " pitchFamily="18" charset="0"/>
              </a:rPr>
              <a:t>y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cs typeface="All Times New Roman " pitchFamily="18" charset="0"/>
              </a:rPr>
              <a:t> = 2k</a:t>
            </a:r>
            <a:r>
              <a:rPr lang="bg-BG" sz="2400" dirty="0" smtClean="0">
                <a:solidFill>
                  <a:schemeClr val="tx1"/>
                </a:solidFill>
                <a:latin typeface="+mj-lt"/>
                <a:cs typeface="All Times New Roman " pitchFamily="18" charset="0"/>
              </a:rPr>
              <a:t>П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cs typeface="All Times New Roman " pitchFamily="18" charset="0"/>
              </a:rPr>
              <a:t>,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  <a:cs typeface="All Times New Roman " pitchFamily="18" charset="0"/>
              </a:rPr>
              <a:t>k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cs typeface="All Times New Roman " pitchFamily="18" charset="0"/>
              </a:rPr>
              <a:t> =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  <a:cs typeface="All Times New Roman " pitchFamily="18" charset="0"/>
              </a:rPr>
              <a:t>Z</a:t>
            </a:r>
            <a:r>
              <a:rPr lang="bg-BG" sz="2400" dirty="0" smtClean="0">
                <a:solidFill>
                  <a:schemeClr val="tx1"/>
                </a:solidFill>
                <a:latin typeface="+mj-lt"/>
                <a:cs typeface="All Times New Roman " pitchFamily="18" charset="0"/>
              </a:rPr>
              <a:t>. Съответствието може да се разглежда като “навиване” на положителния лъч на числовата права върху К в положителната, а на отрицателния лъч – в отрицателна посока</a:t>
            </a:r>
            <a:endParaRPr lang="bg-BG" sz="2400" dirty="0">
              <a:solidFill>
                <a:schemeClr val="tx1"/>
              </a:solidFill>
              <a:latin typeface="+mj-lt"/>
              <a:cs typeface="All Times New Roman 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500562" y="2428868"/>
            <a:ext cx="2786082" cy="285752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300000" lon="600000" rev="0"/>
              </a:camera>
              <a:lightRig rig="threePt" dir="t"/>
            </a:scene3d>
          </a:bodyPr>
          <a:lstStyle/>
          <a:p>
            <a:pPr algn="ctr"/>
            <a:endParaRPr lang="bg-BG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5893603" y="2428868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357686" y="3857628"/>
            <a:ext cx="35004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V="1">
            <a:off x="4214813" y="3786187"/>
            <a:ext cx="3429022" cy="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5608248" y="3750074"/>
            <a:ext cx="335679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0800000">
            <a:off x="6429388" y="2428868"/>
            <a:ext cx="857256" cy="428628"/>
          </a:xfrm>
          <a:prstGeom prst="curvedConnector3">
            <a:avLst>
              <a:gd name="adj1" fmla="val -10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34"/>
          <p:cNvCxnSpPr/>
          <p:nvPr/>
        </p:nvCxnSpPr>
        <p:spPr>
          <a:xfrm rot="10800000" flipV="1">
            <a:off x="6572264" y="4786322"/>
            <a:ext cx="714380" cy="571504"/>
          </a:xfrm>
          <a:prstGeom prst="curvedConnector3">
            <a:avLst>
              <a:gd name="adj1" fmla="val -42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786446" y="1928802"/>
            <a:ext cx="2786082" cy="2857520"/>
          </a:xfrm>
          <a:prstGeom prst="ellipse">
            <a:avLst/>
          </a:prstGeom>
          <a:solidFill>
            <a:schemeClr val="bg1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300000" lon="600000" rev="0"/>
              </a:camera>
              <a:lightRig rig="threePt" dir="t"/>
            </a:scene3d>
          </a:bodyPr>
          <a:lstStyle/>
          <a:p>
            <a:pPr algn="ctr"/>
            <a:endParaRPr lang="bg-BG" dirty="0"/>
          </a:p>
        </p:txBody>
      </p:sp>
      <p:sp>
        <p:nvSpPr>
          <p:cNvPr id="23" name="Title 22"/>
          <p:cNvSpPr>
            <a:spLocks noGrp="1"/>
          </p:cNvSpPr>
          <p:nvPr>
            <p:ph type="ctrTitle"/>
          </p:nvPr>
        </p:nvSpPr>
        <p:spPr>
          <a:xfrm>
            <a:off x="0" y="428604"/>
            <a:ext cx="4714876" cy="457203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 smtClean="0"/>
              <a:t>sinX</a:t>
            </a:r>
            <a:r>
              <a:rPr lang="en-US" sz="3200" dirty="0" smtClean="0"/>
              <a:t> </a:t>
            </a:r>
            <a:r>
              <a:rPr lang="bg-BG" sz="3200" dirty="0" smtClean="0"/>
              <a:t>е равен на ординатата на съответната на </a:t>
            </a:r>
            <a:r>
              <a:rPr lang="en-US" sz="3200" b="1" dirty="0" smtClean="0"/>
              <a:t>x</a:t>
            </a:r>
            <a:r>
              <a:rPr lang="bg-BG" sz="3200" dirty="0" smtClean="0"/>
              <a:t> точка </a:t>
            </a:r>
            <a:r>
              <a:rPr lang="bg-BG" sz="3200" b="1" dirty="0" smtClean="0"/>
              <a:t>М</a:t>
            </a:r>
            <a:r>
              <a:rPr lang="bg-BG" sz="3200" dirty="0" smtClean="0"/>
              <a:t> върху</a:t>
            </a:r>
            <a:r>
              <a:rPr lang="en-US" sz="3200" dirty="0" smtClean="0"/>
              <a:t> </a:t>
            </a:r>
            <a:r>
              <a:rPr lang="en-US" sz="3200" b="1" dirty="0" smtClean="0"/>
              <a:t>k</a:t>
            </a:r>
            <a:r>
              <a:rPr lang="en-US" sz="3200" dirty="0" smtClean="0"/>
              <a:t>;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 err="1" smtClean="0"/>
              <a:t>cosX</a:t>
            </a:r>
            <a:r>
              <a:rPr lang="bg-BG" sz="3200" dirty="0" smtClean="0"/>
              <a:t> е равен на абсцисата на съответната на </a:t>
            </a:r>
            <a:r>
              <a:rPr lang="en-US" sz="3200" b="1" dirty="0" smtClean="0"/>
              <a:t>x</a:t>
            </a:r>
            <a:r>
              <a:rPr lang="en-US" sz="3200" dirty="0" smtClean="0"/>
              <a:t> </a:t>
            </a:r>
            <a:r>
              <a:rPr lang="bg-BG" sz="3200" dirty="0" smtClean="0"/>
              <a:t>точка </a:t>
            </a:r>
            <a:r>
              <a:rPr lang="bg-BG" sz="3200" b="1" dirty="0" smtClean="0"/>
              <a:t>М</a:t>
            </a:r>
            <a:r>
              <a:rPr lang="bg-BG" sz="3200" dirty="0" smtClean="0"/>
              <a:t> върху</a:t>
            </a:r>
            <a:r>
              <a:rPr lang="en-US" sz="3200" dirty="0" smtClean="0"/>
              <a:t> </a:t>
            </a:r>
            <a:r>
              <a:rPr lang="en-US" sz="3200" b="1" dirty="0" smtClean="0"/>
              <a:t>k</a:t>
            </a:r>
            <a:r>
              <a:rPr lang="en-US" sz="3200" dirty="0" smtClean="0"/>
              <a:t>.</a:t>
            </a:r>
            <a:endParaRPr lang="bg-BG" sz="3200" dirty="0"/>
          </a:p>
        </p:txBody>
      </p:sp>
      <p:sp>
        <p:nvSpPr>
          <p:cNvPr id="24" name="Subtitle 23"/>
          <p:cNvSpPr>
            <a:spLocks noGrp="1"/>
          </p:cNvSpPr>
          <p:nvPr>
            <p:ph type="subTitle" idx="1"/>
          </p:nvPr>
        </p:nvSpPr>
        <p:spPr>
          <a:xfrm>
            <a:off x="2928926" y="1600184"/>
            <a:ext cx="5429256" cy="490065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Monotype Corsiva" pitchFamily="66" charset="0"/>
              </a:rPr>
              <a:t>              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en-US" dirty="0" smtClean="0">
                <a:solidFill>
                  <a:schemeClr val="tx1"/>
                </a:solidFill>
              </a:rPr>
              <a:t>                 </a:t>
            </a:r>
            <a:r>
              <a:rPr lang="en-US" dirty="0" smtClean="0">
                <a:solidFill>
                  <a:schemeClr val="tx1"/>
                </a:solidFill>
                <a:latin typeface="Monotype Corsiva" pitchFamily="66" charset="0"/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            </a:t>
            </a:r>
            <a:r>
              <a:rPr lang="en-US" sz="2400" dirty="0" smtClean="0">
                <a:solidFill>
                  <a:schemeClr val="tx1"/>
                </a:solidFill>
              </a:rPr>
              <a:t>m</a:t>
            </a:r>
            <a:r>
              <a:rPr lang="en-US" sz="1400" dirty="0" smtClean="0">
                <a:solidFill>
                  <a:schemeClr val="tx1"/>
                </a:solidFill>
              </a:rPr>
              <a:t>2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                                                                    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b="1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                  </a:t>
            </a:r>
            <a:r>
              <a:rPr lang="en-US" sz="2400" dirty="0" smtClean="0">
                <a:solidFill>
                  <a:schemeClr val="tx1"/>
                </a:solidFill>
              </a:rPr>
              <a:t>m</a:t>
            </a:r>
            <a:r>
              <a:rPr lang="en-US" sz="12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                         </a:t>
            </a:r>
            <a:r>
              <a:rPr lang="en-US" dirty="0" smtClean="0">
                <a:solidFill>
                  <a:schemeClr val="tx1"/>
                </a:solidFill>
                <a:latin typeface="Monotype Corsiva" pitchFamily="66" charset="0"/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           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7179487" y="1785926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V="1">
            <a:off x="5322100" y="3393280"/>
            <a:ext cx="378621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29256" y="3357562"/>
            <a:ext cx="3429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5643570" y="2000240"/>
            <a:ext cx="1571636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5643572" y="2928933"/>
            <a:ext cx="1000131" cy="2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072198" y="2428868"/>
            <a:ext cx="114300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Arc 41"/>
          <p:cNvSpPr/>
          <p:nvPr/>
        </p:nvSpPr>
        <p:spPr>
          <a:xfrm>
            <a:off x="7072330" y="3143248"/>
            <a:ext cx="357190" cy="428628"/>
          </a:xfrm>
          <a:prstGeom prst="arc">
            <a:avLst>
              <a:gd name="adj1" fmla="val 12447207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>
          <a:xfrm>
            <a:off x="0" y="0"/>
            <a:ext cx="3286116" cy="5000636"/>
          </a:xfrm>
        </p:spPr>
        <p:txBody>
          <a:bodyPr>
            <a:noAutofit/>
          </a:bodyPr>
          <a:lstStyle/>
          <a:p>
            <a:r>
              <a:rPr lang="bg-BG" sz="3600" i="1" dirty="0" smtClean="0">
                <a:solidFill>
                  <a:schemeClr val="bg1"/>
                </a:solidFill>
              </a:rPr>
              <a:t>Подобно на </a:t>
            </a:r>
            <a:r>
              <a:rPr lang="bg-BG" sz="3600" b="1" i="1" dirty="0" smtClean="0">
                <a:solidFill>
                  <a:schemeClr val="bg1"/>
                </a:solidFill>
              </a:rPr>
              <a:t>синуса</a:t>
            </a:r>
            <a:r>
              <a:rPr lang="bg-BG" sz="3600" i="1" dirty="0" smtClean="0">
                <a:solidFill>
                  <a:schemeClr val="bg1"/>
                </a:solidFill>
              </a:rPr>
              <a:t> и </a:t>
            </a:r>
            <a:r>
              <a:rPr lang="bg-BG" sz="3600" b="1" i="1" dirty="0" smtClean="0">
                <a:solidFill>
                  <a:schemeClr val="bg1"/>
                </a:solidFill>
              </a:rPr>
              <a:t>косинуса</a:t>
            </a:r>
            <a:r>
              <a:rPr lang="bg-BG" sz="3600" i="1" dirty="0" smtClean="0">
                <a:solidFill>
                  <a:schemeClr val="bg1"/>
                </a:solidFill>
              </a:rPr>
              <a:t>, </a:t>
            </a:r>
            <a:r>
              <a:rPr lang="bg-BG" sz="3600" b="1" i="1" dirty="0" smtClean="0">
                <a:solidFill>
                  <a:schemeClr val="bg1"/>
                </a:solidFill>
              </a:rPr>
              <a:t>тангенсът</a:t>
            </a:r>
            <a:r>
              <a:rPr lang="bg-BG" sz="3600" i="1" dirty="0" smtClean="0">
                <a:solidFill>
                  <a:schemeClr val="bg1"/>
                </a:solidFill>
              </a:rPr>
              <a:t> и </a:t>
            </a:r>
            <a:r>
              <a:rPr lang="bg-BG" sz="3600" b="1" i="1" dirty="0" smtClean="0">
                <a:solidFill>
                  <a:schemeClr val="bg1"/>
                </a:solidFill>
              </a:rPr>
              <a:t>котангенсът</a:t>
            </a:r>
            <a:r>
              <a:rPr lang="bg-BG" sz="3600" i="1" dirty="0" smtClean="0">
                <a:solidFill>
                  <a:schemeClr val="bg1"/>
                </a:solidFill>
              </a:rPr>
              <a:t> също могат да се представят геометрично посредством единичната окръжност</a:t>
            </a:r>
            <a:r>
              <a:rPr lang="bg-BG" sz="3600" dirty="0" smtClean="0">
                <a:solidFill>
                  <a:schemeClr val="bg1"/>
                </a:solidFill>
              </a:rPr>
              <a:t> </a:t>
            </a:r>
            <a:r>
              <a:rPr lang="bg-BG" sz="3600" b="1" dirty="0" smtClean="0">
                <a:solidFill>
                  <a:schemeClr val="bg1"/>
                </a:solidFill>
              </a:rPr>
              <a:t>К</a:t>
            </a:r>
            <a:endParaRPr lang="bg-BG" sz="3600" b="1" dirty="0">
              <a:solidFill>
                <a:schemeClr val="bg1"/>
              </a:solidFill>
            </a:endParaRPr>
          </a:p>
        </p:txBody>
      </p:sp>
      <p:pic>
        <p:nvPicPr>
          <p:cNvPr id="9" name="Content Placeholder 8" descr="54541635_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643274" y="0"/>
            <a:ext cx="5500726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5500694" y="1428736"/>
            <a:ext cx="2786082" cy="285752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300000" lon="600000" rev="0"/>
              </a:camera>
              <a:lightRig rig="threePt" dir="t"/>
            </a:scene3d>
          </a:bodyPr>
          <a:lstStyle/>
          <a:p>
            <a:pPr algn="ctr"/>
            <a:endParaRPr lang="bg-BG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0"/>
            <a:ext cx="4214810" cy="542926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Tg</a:t>
            </a:r>
            <a:r>
              <a:rPr lang="en-US" b="1" dirty="0" smtClean="0"/>
              <a:t> </a:t>
            </a:r>
            <a:r>
              <a:rPr lang="en-US" b="1" dirty="0" smtClean="0">
                <a:latin typeface="Century Schoolbook" pitchFamily="18" charset="0"/>
              </a:rPr>
              <a:t>x</a:t>
            </a:r>
            <a:r>
              <a:rPr lang="en-US" dirty="0" smtClean="0">
                <a:latin typeface="Century Schoolbook" pitchFamily="18" charset="0"/>
              </a:rPr>
              <a:t> </a:t>
            </a:r>
            <a:r>
              <a:rPr lang="bg-BG" dirty="0" smtClean="0"/>
              <a:t>е равен на ординатата на съответната на </a:t>
            </a:r>
            <a:r>
              <a:rPr lang="en-US" dirty="0" smtClean="0"/>
              <a:t>x</a:t>
            </a:r>
            <a:r>
              <a:rPr lang="bg-BG" dirty="0" smtClean="0"/>
              <a:t> точка </a:t>
            </a:r>
            <a:r>
              <a:rPr lang="en-US" b="1" dirty="0" smtClean="0">
                <a:latin typeface="Century Schoolbook" pitchFamily="18" charset="0"/>
              </a:rPr>
              <a:t>N</a:t>
            </a:r>
            <a:r>
              <a:rPr lang="bg-BG" dirty="0" smtClean="0"/>
              <a:t> върху тангесовата ос</a:t>
            </a:r>
            <a:r>
              <a:rPr lang="en-US" dirty="0" smtClean="0"/>
              <a:t>.</a:t>
            </a:r>
            <a:endParaRPr lang="bg-BG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571868" y="-71462"/>
            <a:ext cx="5643570" cy="5500726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Century Schoolbook" pitchFamily="18" charset="0"/>
              </a:rPr>
              <a:t>                                       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entury Schoolbook" pitchFamily="18" charset="0"/>
              </a:rPr>
              <a:t>                            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Century Schoolbook" pitchFamily="18" charset="0"/>
              </a:rPr>
              <a:t>                                                N</a:t>
            </a:r>
            <a:br>
              <a:rPr lang="en-US" sz="2800" dirty="0" smtClean="0">
                <a:solidFill>
                  <a:schemeClr val="tx1"/>
                </a:solidFill>
                <a:latin typeface="Century Schoolbook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entury Schoolbook" pitchFamily="18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Century Schoolbook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entury Schoolbook" pitchFamily="18" charset="0"/>
              </a:rPr>
              <a:t>   </a:t>
            </a:r>
            <a:r>
              <a:rPr lang="en-US" sz="2800" b="1" dirty="0" smtClean="0">
                <a:solidFill>
                  <a:schemeClr val="tx1"/>
                </a:solidFill>
                <a:latin typeface="Century Schoolbook" pitchFamily="18" charset="0"/>
              </a:rPr>
              <a:t>  </a:t>
            </a:r>
            <a:r>
              <a:rPr lang="en-US" sz="2800" dirty="0" smtClean="0">
                <a:solidFill>
                  <a:schemeClr val="tx1"/>
                </a:solidFill>
                <a:latin typeface="Century Schoolbook" pitchFamily="18" charset="0"/>
              </a:rPr>
              <a:t>                              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Century Schoolbook" pitchFamily="18" charset="0"/>
              </a:rPr>
              <a:t>                                                </a:t>
            </a:r>
            <a:endParaRPr lang="bg-BG" sz="2800" dirty="0" smtClean="0">
              <a:solidFill>
                <a:schemeClr val="tx1"/>
              </a:solidFill>
              <a:latin typeface="Century Schoolbook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5893603" y="2357430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5893603" y="2428868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4857752" y="2714620"/>
            <a:ext cx="41434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857752" y="2857496"/>
            <a:ext cx="38576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 flipH="1" flipV="1">
            <a:off x="6715140" y="857232"/>
            <a:ext cx="2214578" cy="1785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 flipH="1" flipV="1">
            <a:off x="5999966" y="2714620"/>
            <a:ext cx="457282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Arc 47"/>
          <p:cNvSpPr/>
          <p:nvPr/>
        </p:nvSpPr>
        <p:spPr>
          <a:xfrm>
            <a:off x="7072330" y="2500306"/>
            <a:ext cx="285752" cy="714380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9" name="Flowchart: Connector 48"/>
          <p:cNvSpPr/>
          <p:nvPr/>
        </p:nvSpPr>
        <p:spPr>
          <a:xfrm>
            <a:off x="8215338" y="2786058"/>
            <a:ext cx="142876" cy="142876"/>
          </a:xfrm>
          <a:prstGeom prst="flowChartConnector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0" name="Flowchart: Connector 49"/>
          <p:cNvSpPr/>
          <p:nvPr/>
        </p:nvSpPr>
        <p:spPr>
          <a:xfrm>
            <a:off x="8215338" y="1071546"/>
            <a:ext cx="142876" cy="142876"/>
          </a:xfrm>
          <a:prstGeom prst="flowChartConnector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340</TotalTime>
  <Words>312</Words>
  <Application>Microsoft Office PowerPoint</Application>
  <PresentationFormat>On-screen Show (4:3)</PresentationFormat>
  <Paragraphs>47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Agency FB</vt:lpstr>
      <vt:lpstr>All Times New Roman</vt:lpstr>
      <vt:lpstr>All Times New Roman </vt:lpstr>
      <vt:lpstr>Calibri</vt:lpstr>
      <vt:lpstr>Century Schoolbook</vt:lpstr>
      <vt:lpstr>Lucida Sans Unicode</vt:lpstr>
      <vt:lpstr>Monotype Corsiva</vt:lpstr>
      <vt:lpstr>Verdana</vt:lpstr>
      <vt:lpstr>Wingdings 2</vt:lpstr>
      <vt:lpstr>Wingdings 3</vt:lpstr>
      <vt:lpstr>Concourse</vt:lpstr>
      <vt:lpstr>Equation</vt:lpstr>
      <vt:lpstr>PowerPoint Presentation</vt:lpstr>
      <vt:lpstr>Тригонометрични функции: Дефиниция на sin x, cos x, tg x , ctg x.</vt:lpstr>
      <vt:lpstr>PowerPoint Presentation</vt:lpstr>
      <vt:lpstr>Правило за запомняне на таблицата за ъглите: 30, 45 и 60: При sina числата 1, 2 и 3 се коренуват в този ред и корените се делят на 2. При cosa това става в обратен ред.</vt:lpstr>
      <vt:lpstr>Определение на sinX, cosX,   tgX и cotgX</vt:lpstr>
      <vt:lpstr>                                                                                      Y                                                           X</vt:lpstr>
      <vt:lpstr>sinX е равен на ординатата на съответната на x точка М върху k;  cosX е равен на абсцисата на съответната на x точка М върху k.</vt:lpstr>
      <vt:lpstr>PowerPoint Presentation</vt:lpstr>
      <vt:lpstr>Tg x е равен на ординатата на съответната на x точка N върху тангесовата ос.</vt:lpstr>
      <vt:lpstr>Cotg x е равен на абсцисата на съответната на x точка N върху котангесовата ос.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</dc:creator>
  <cp:lastModifiedBy>User</cp:lastModifiedBy>
  <cp:revision>45</cp:revision>
  <dcterms:created xsi:type="dcterms:W3CDTF">2010-02-21T11:56:26Z</dcterms:created>
  <dcterms:modified xsi:type="dcterms:W3CDTF">2017-05-09T11:54:36Z</dcterms:modified>
</cp:coreProperties>
</file>